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notesSlides/notesSlide2.xml" ContentType="application/vnd.openxmlformats-officedocument.presentationml.notesSlide+xml"/>
  <Default Extension="rels" ContentType="application/vnd.openxmlformats-package.relationships+xml"/>
  <Override PartName="/ppt/slides/slide5.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theme/theme2.xml" ContentType="application/vnd.openxmlformats-officedocument.theme+xml"/>
  <Default Extension="pdf" ContentType="application/pdf"/>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jpeg" ContentType="image/jpeg"/>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tags/tag1.xml" ContentType="application/vnd.openxmlformats-officedocument.presentationml.tags+xml"/>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69" r:id="rId2"/>
    <p:sldId id="263" r:id="rId3"/>
    <p:sldId id="265" r:id="rId4"/>
    <p:sldId id="266" r:id="rId5"/>
    <p:sldId id="267" r:id="rId6"/>
    <p:sldId id="268"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58595B"/>
    <a:srgbClr val="B1BA1D"/>
    <a:srgbClr val="002B54"/>
    <a:srgbClr val="E04589"/>
    <a:srgbClr val="121E83"/>
    <a:srgbClr val="E82404"/>
    <a:srgbClr val="EB0C75"/>
    <a:srgbClr val="10458B"/>
    <a:srgbClr val="000C24"/>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napVertSplitter="1" vertBarState="minimized">
    <p:restoredLeft sz="15629" autoAdjust="0"/>
    <p:restoredTop sz="94668" autoAdjust="0"/>
  </p:normalViewPr>
  <p:slideViewPr>
    <p:cSldViewPr snapToGrid="0" snapToObjects="1">
      <p:cViewPr varScale="1">
        <p:scale>
          <a:sx n="149" d="100"/>
          <a:sy n="149" d="100"/>
        </p:scale>
        <p:origin x="-120" y="-1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A1AB2-7F26-334E-9CC2-AF2F10B1BD76}" type="datetimeFigureOut">
              <a:rPr lang="en-US" smtClean="0"/>
              <a:pPr/>
              <a:t>7/29/15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30FDF-E2A9-184C-BC7F-379B7CE81E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kimberlymoorelibrarian.weebly.com</a:t>
            </a:r>
            <a:r>
              <a:rPr lang="en-US" dirty="0" smtClean="0"/>
              <a:t>/</a:t>
            </a:r>
          </a:p>
          <a:p>
            <a:r>
              <a:rPr lang="en-US" dirty="0" smtClean="0"/>
              <a:t>@</a:t>
            </a:r>
            <a:r>
              <a:rPr lang="en-US" dirty="0" err="1" smtClean="0"/>
              <a:t>kimthelibrarian</a:t>
            </a:r>
            <a:endParaRPr lang="en-US" dirty="0"/>
          </a:p>
        </p:txBody>
      </p:sp>
      <p:sp>
        <p:nvSpPr>
          <p:cNvPr id="4" name="Slide Number Placeholder 3"/>
          <p:cNvSpPr>
            <a:spLocks noGrp="1"/>
          </p:cNvSpPr>
          <p:nvPr>
            <p:ph type="sldNum" sz="quarter" idx="10"/>
          </p:nvPr>
        </p:nvSpPr>
        <p:spPr/>
        <p:txBody>
          <a:bodyPr/>
          <a:lstStyle/>
          <a:p>
            <a:fld id="{44730FDF-E2A9-184C-BC7F-379B7CE81EA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 you to</a:t>
            </a:r>
            <a:r>
              <a:rPr lang="en-US" baseline="0" dirty="0" smtClean="0"/>
              <a:t> the Mrs. Moore avatar </a:t>
            </a:r>
            <a:r>
              <a:rPr lang="en-US" dirty="0" smtClean="0"/>
              <a:t>and my avatar class! Yes, digital storytelling is an excellent</a:t>
            </a:r>
            <a:r>
              <a:rPr lang="en-US" baseline="0" dirty="0" smtClean="0"/>
              <a:t> way to engage student imagination while learning multiple </a:t>
            </a:r>
            <a:r>
              <a:rPr lang="en-US" baseline="0" dirty="0" err="1" smtClean="0"/>
              <a:t>literacies</a:t>
            </a:r>
            <a:r>
              <a:rPr lang="en-US" baseline="0" dirty="0" smtClean="0"/>
              <a:t> at the same time. Students learn to express emotion using video, pictures, and sound while building skills in research, writing, organization, technology, presentation, interpersonal, problem-solving, and assessment. </a:t>
            </a:r>
            <a:endParaRPr lang="en-US" dirty="0" smtClean="0"/>
          </a:p>
          <a:p>
            <a:endParaRPr lang="en-US" dirty="0" smtClean="0"/>
          </a:p>
          <a:p>
            <a:r>
              <a:rPr lang="en-US" dirty="0" smtClean="0"/>
              <a:t>SOURCE:</a:t>
            </a:r>
            <a:r>
              <a:rPr lang="en-US" baseline="0" dirty="0" smtClean="0"/>
              <a:t> </a:t>
            </a:r>
            <a:r>
              <a:rPr lang="en-US" baseline="0" dirty="0" err="1" smtClean="0"/>
              <a:t>http://digitalliteracyintheclassroom.pbworks.com/f/Educ-Uses-DS.pdf</a:t>
            </a:r>
            <a:endParaRPr lang="en-US" dirty="0"/>
          </a:p>
        </p:txBody>
      </p:sp>
      <p:sp>
        <p:nvSpPr>
          <p:cNvPr id="4" name="Slide Number Placeholder 3"/>
          <p:cNvSpPr>
            <a:spLocks noGrp="1"/>
          </p:cNvSpPr>
          <p:nvPr>
            <p:ph type="sldNum" sz="quarter" idx="10"/>
          </p:nvPr>
        </p:nvSpPr>
        <p:spPr/>
        <p:txBody>
          <a:bodyPr/>
          <a:lstStyle/>
          <a:p>
            <a:fld id="{44730FDF-E2A9-184C-BC7F-379B7CE81E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used several</a:t>
            </a:r>
            <a:r>
              <a:rPr lang="en-US" baseline="0" dirty="0" smtClean="0"/>
              <a:t> online storytelling tools but the best by far is Go Animate. With the inexpensive educational version of Go Animate, students can create animated stories that are as fun to make as they are to watch. While there is a bit of a learning curve, my Web Research class’ favorite tool by a landside is Go Animate. </a:t>
            </a:r>
            <a:endParaRPr lang="en-US" dirty="0" smtClean="0"/>
          </a:p>
          <a:p>
            <a:endParaRPr lang="en-US" dirty="0" smtClean="0"/>
          </a:p>
          <a:p>
            <a:r>
              <a:rPr lang="en-US" dirty="0" smtClean="0"/>
              <a:t>GO ANIMATE FOR SCHOOLS https://goanimate4schools.com</a:t>
            </a:r>
          </a:p>
          <a:p>
            <a:endParaRPr lang="en-US" dirty="0"/>
          </a:p>
        </p:txBody>
      </p:sp>
      <p:sp>
        <p:nvSpPr>
          <p:cNvPr id="4" name="Slide Number Placeholder 3"/>
          <p:cNvSpPr>
            <a:spLocks noGrp="1"/>
          </p:cNvSpPr>
          <p:nvPr>
            <p:ph type="sldNum" sz="quarter" idx="10"/>
          </p:nvPr>
        </p:nvSpPr>
        <p:spPr/>
        <p:txBody>
          <a:bodyPr/>
          <a:lstStyle/>
          <a:p>
            <a:fld id="{44730FDF-E2A9-184C-BC7F-379B7CE81EA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Open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488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s and Transitions">
    <p:spTree>
      <p:nvGrpSpPr>
        <p:cNvPr id="1" name=""/>
        <p:cNvGrpSpPr/>
        <p:nvPr/>
      </p:nvGrpSpPr>
      <p:grpSpPr>
        <a:xfrm>
          <a:off x="0" y="0"/>
          <a:ext cx="0" cy="0"/>
          <a:chOff x="0" y="0"/>
          <a:chExt cx="0" cy="0"/>
        </a:xfrm>
      </p:grpSpPr>
      <p:sp>
        <p:nvSpPr>
          <p:cNvPr id="2" name="Title 1"/>
          <p:cNvSpPr>
            <a:spLocks noGrp="1"/>
          </p:cNvSpPr>
          <p:nvPr>
            <p:ph type="title"/>
          </p:nvPr>
        </p:nvSpPr>
        <p:spPr>
          <a:xfrm>
            <a:off x="2527634" y="348607"/>
            <a:ext cx="6159165" cy="4270428"/>
          </a:xfrm>
        </p:spPr>
        <p:txBody>
          <a:bodyPr anchor="ctr" anchorCtr="0"/>
          <a:lstStyle>
            <a:lvl1pPr>
              <a:defRPr>
                <a:solidFill>
                  <a:srgbClr val="002B54"/>
                </a:solidFill>
              </a:defRPr>
            </a:lvl1pPr>
          </a:lstStyle>
          <a:p>
            <a:r>
              <a:rPr lang="en-US" dirty="0" smtClean="0"/>
              <a:t>Click to edit Master 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243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Image Only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2527635" y="1589485"/>
            <a:ext cx="6294660" cy="2979747"/>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Imag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515184" y="370904"/>
            <a:ext cx="6284634" cy="4260579"/>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7635" y="205978"/>
            <a:ext cx="6294660" cy="114538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27634" y="1547813"/>
            <a:ext cx="6294659" cy="30836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0" r:id="rId2"/>
    <p:sldLayoutId id="2147483656" r:id="rId3"/>
    <p:sldLayoutId id="2147483654" r:id="rId4"/>
    <p:sldLayoutId id="2147483655" r:id="rId5"/>
  </p:sldLayoutIdLst>
  <p:txStyles>
    <p:titleStyle>
      <a:lvl1pPr algn="l" defTabSz="457200" rtl="0" eaLnBrk="1" latinLnBrk="0" hangingPunct="1">
        <a:lnSpc>
          <a:spcPct val="80000"/>
        </a:lnSpc>
        <a:spcBef>
          <a:spcPct val="0"/>
        </a:spcBef>
        <a:buNone/>
        <a:defRPr sz="3800" b="1" i="0" kern="1200">
          <a:solidFill>
            <a:srgbClr val="002B5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rgbClr val="58595B"/>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58595B"/>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58595B"/>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58595B"/>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4.png"/><Relationship Id="rId1" Type="http://schemas.openxmlformats.org/officeDocument/2006/relationships/tags" Target="../tags/tag1.xml"/><Relationship Id="rId2" Type="http://schemas.openxmlformats.org/officeDocument/2006/relationships/video" Target="file://localhost/Users/kimberlymoore/Downloads/06HejUyiO7Gk%20(2).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video" Target="file://localhost/Users/kimberlymoore/Downloads/02xOLnat9uMA.mp4" TargetMode="Externa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video" Target="file://localhost/Users/kimberlymoore/Downloads/0nHneDLWkq-s.mp4" TargetMode="External"/><Relationship Id="rId2" Type="http://schemas.openxmlformats.org/officeDocument/2006/relationships/slideLayout" Target="../slideLayouts/slideLayout2.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0" y="-5358"/>
            <a:ext cx="9153524" cy="514885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27635" y="205978"/>
            <a:ext cx="6294660" cy="1341835"/>
          </a:xfrm>
        </p:spPr>
        <p:txBody>
          <a:bodyPr/>
          <a:lstStyle/>
          <a:p>
            <a:pPr algn="ctr"/>
            <a:r>
              <a:rPr lang="en-US" sz="2400" dirty="0" smtClean="0"/>
              <a:t>They Can’t Wait for Go Animate</a:t>
            </a:r>
            <a:br>
              <a:rPr lang="en-US" sz="2400" dirty="0" smtClean="0"/>
            </a:br>
            <a:r>
              <a:rPr lang="en-US" sz="2400" dirty="0" smtClean="0"/>
              <a:t>Kimberly Moore</a:t>
            </a:r>
            <a:br>
              <a:rPr lang="en-US" sz="2400" dirty="0" smtClean="0"/>
            </a:br>
            <a:r>
              <a:rPr lang="en-US" sz="2400" dirty="0" smtClean="0"/>
              <a:t>All Saints’ Episcopal School, Fort Worth</a:t>
            </a:r>
            <a:br>
              <a:rPr lang="en-US" sz="2400" dirty="0" smtClean="0"/>
            </a:br>
            <a:r>
              <a:rPr lang="en-US" sz="2400" dirty="0" smtClean="0"/>
              <a:t>Head Librarian/Web 2.0 Research Teacher </a:t>
            </a:r>
            <a:r>
              <a:rPr lang="en-US" dirty="0" smtClean="0"/>
              <a:t/>
            </a:r>
            <a:br>
              <a:rPr lang="en-US" dirty="0" smtClean="0"/>
            </a:br>
            <a:endParaRPr lang="en-US" dirty="0"/>
          </a:p>
        </p:txBody>
      </p:sp>
      <p:pic>
        <p:nvPicPr>
          <p:cNvPr id="6" name="06HejUyiO7Gk (2).mp4">
            <a:hlinkClick r:id="" action="ppaction://media"/>
          </p:cNvPr>
          <p:cNvPicPr/>
          <p:nvPr>
            <p:ph idx="1"/>
            <a:videoFile r:link="rId2"/>
          </p:nvPr>
        </p:nvPicPr>
        <p:blipFill>
          <a:blip r:embed="rId5"/>
          <a:stretch>
            <a:fillRect/>
          </a:stretch>
        </p:blipFill>
        <p:spPr>
          <a:xfrm>
            <a:off x="2934141" y="1547813"/>
            <a:ext cx="5480756" cy="3082925"/>
          </a:xfrm>
        </p:spPr>
      </p:pic>
    </p:spTree>
    <p:custDataLst>
      <p:tags r:id="rId1"/>
    </p:custDataLst>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8175530"/>
      </p:ext>
    </p:extLst>
  </p:cSld>
  <p:clrMapOvr>
    <a:masterClrMapping/>
  </p:clrMapOvr>
  <p:transition advTm="254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7913" y="205978"/>
            <a:ext cx="7021552" cy="1145381"/>
          </a:xfrm>
        </p:spPr>
        <p:txBody>
          <a:bodyPr/>
          <a:lstStyle/>
          <a:p>
            <a:r>
              <a:rPr lang="en-US" sz="3200" dirty="0" smtClean="0"/>
              <a:t>Digital Storytelling increases multiple </a:t>
            </a:r>
            <a:r>
              <a:rPr lang="en-US" sz="3200" dirty="0" err="1" smtClean="0"/>
              <a:t>literacies</a:t>
            </a:r>
            <a:endParaRPr lang="en-US" sz="3200" dirty="0"/>
          </a:p>
        </p:txBody>
      </p:sp>
      <p:sp>
        <p:nvSpPr>
          <p:cNvPr id="4" name="TextBox 3"/>
          <p:cNvSpPr txBox="1"/>
          <p:nvPr/>
        </p:nvSpPr>
        <p:spPr>
          <a:xfrm>
            <a:off x="2234040" y="1176144"/>
            <a:ext cx="6909960" cy="3293209"/>
          </a:xfrm>
          <a:prstGeom prst="rect">
            <a:avLst/>
          </a:prstGeom>
          <a:noFill/>
        </p:spPr>
        <p:txBody>
          <a:bodyPr wrap="square" rtlCol="0">
            <a:spAutoFit/>
          </a:bodyPr>
          <a:lstStyle/>
          <a:p>
            <a:r>
              <a:rPr lang="en-US" sz="1600" dirty="0" smtClean="0"/>
              <a:t>• Research Skills: Documenting the story, finding and analyzing pertinent</a:t>
            </a:r>
          </a:p>
          <a:p>
            <a:r>
              <a:rPr lang="en-US" sz="1600" dirty="0" smtClean="0"/>
              <a:t>information</a:t>
            </a:r>
          </a:p>
          <a:p>
            <a:r>
              <a:rPr lang="en-US" sz="1600" dirty="0" smtClean="0"/>
              <a:t>• Writing Skills: Formulating a point of view and developing a script</a:t>
            </a:r>
          </a:p>
          <a:p>
            <a:r>
              <a:rPr lang="en-US" sz="1600" dirty="0" smtClean="0"/>
              <a:t>• Organization Skills: Managing the scope of the project, the materials used and</a:t>
            </a:r>
          </a:p>
          <a:p>
            <a:r>
              <a:rPr lang="en-US" sz="1600" dirty="0" smtClean="0"/>
              <a:t>the time it takes to complete the task</a:t>
            </a:r>
          </a:p>
          <a:p>
            <a:r>
              <a:rPr lang="en-US" sz="1600" dirty="0" smtClean="0"/>
              <a:t>• Technology Skills: learning to use a variety of tools, microphones and multimedia authoring software</a:t>
            </a:r>
          </a:p>
          <a:p>
            <a:r>
              <a:rPr lang="en-US" sz="1600" dirty="0" smtClean="0"/>
              <a:t>• Presentation Skills: Deciding how to best present the story to an audience</a:t>
            </a:r>
          </a:p>
          <a:p>
            <a:r>
              <a:rPr lang="en-US" sz="1600" dirty="0" smtClean="0"/>
              <a:t>• Interpersonal Skills: Working within a group and determining individual roles</a:t>
            </a:r>
          </a:p>
          <a:p>
            <a:r>
              <a:rPr lang="en-US" sz="1600" dirty="0" smtClean="0"/>
              <a:t>for group members</a:t>
            </a:r>
          </a:p>
          <a:p>
            <a:r>
              <a:rPr lang="en-US" sz="1600" dirty="0" smtClean="0"/>
              <a:t>• Problem-Solving Skills: Learning to make decisions and overcome obstacles at</a:t>
            </a:r>
          </a:p>
          <a:p>
            <a:r>
              <a:rPr lang="en-US" sz="1600" dirty="0" smtClean="0"/>
              <a:t>all stages of the project, from inception to completion</a:t>
            </a:r>
          </a:p>
          <a:p>
            <a:r>
              <a:rPr lang="en-US" sz="1600" dirty="0" smtClean="0"/>
              <a:t>• Assessment Skills: Gaining expertise critiquing their own and others’ work</a:t>
            </a:r>
            <a:endParaRPr lang="en-US" sz="1600" dirty="0"/>
          </a:p>
        </p:txBody>
      </p:sp>
    </p:spTree>
  </p:cSld>
  <p:clrMapOvr>
    <a:masterClrMapping/>
  </p:clrMapOvr>
  <p:transition advTm="3056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Screenshot 2015-06-01 18.22.49.png"/>
          <p:cNvPicPr>
            <a:picLocks noChangeAspect="1"/>
          </p:cNvPicPr>
          <p:nvPr/>
        </p:nvPicPr>
        <p:blipFill>
          <a:blip r:embed="rId3"/>
          <a:stretch>
            <a:fillRect/>
          </a:stretch>
        </p:blipFill>
        <p:spPr>
          <a:xfrm>
            <a:off x="6929921" y="870030"/>
            <a:ext cx="2082048" cy="327179"/>
          </a:xfrm>
          <a:prstGeom prst="rect">
            <a:avLst/>
          </a:prstGeom>
        </p:spPr>
      </p:pic>
      <p:pic>
        <p:nvPicPr>
          <p:cNvPr id="6" name="Picture 5" descr="GoAnimate_Company_Logo-1024x219.jpg"/>
          <p:cNvPicPr>
            <a:picLocks noChangeAspect="1"/>
          </p:cNvPicPr>
          <p:nvPr/>
        </p:nvPicPr>
        <p:blipFill>
          <a:blip r:embed="rId4"/>
          <a:stretch>
            <a:fillRect/>
          </a:stretch>
        </p:blipFill>
        <p:spPr>
          <a:xfrm>
            <a:off x="2301451" y="272528"/>
            <a:ext cx="4628470" cy="989878"/>
          </a:xfrm>
          <a:prstGeom prst="rect">
            <a:avLst/>
          </a:prstGeom>
        </p:spPr>
      </p:pic>
      <p:sp>
        <p:nvSpPr>
          <p:cNvPr id="12" name="TextBox 11"/>
          <p:cNvSpPr txBox="1"/>
          <p:nvPr/>
        </p:nvSpPr>
        <p:spPr>
          <a:xfrm>
            <a:off x="2523347" y="1450181"/>
            <a:ext cx="5974150" cy="3416320"/>
          </a:xfrm>
          <a:prstGeom prst="rect">
            <a:avLst/>
          </a:prstGeom>
          <a:noFill/>
        </p:spPr>
        <p:txBody>
          <a:bodyPr wrap="square" rtlCol="0">
            <a:spAutoFit/>
          </a:bodyPr>
          <a:lstStyle/>
          <a:p>
            <a:pPr>
              <a:buFont typeface="Arial"/>
              <a:buChar char="•"/>
            </a:pPr>
            <a:r>
              <a:rPr lang="en-US" dirty="0" smtClean="0"/>
              <a:t>Educator version of Go Animate costs very little and allows management of student accounts and videos</a:t>
            </a:r>
          </a:p>
          <a:p>
            <a:pPr>
              <a:buFont typeface="Arial"/>
              <a:buChar char="•"/>
            </a:pPr>
            <a:r>
              <a:rPr lang="en-US" dirty="0" smtClean="0"/>
              <a:t>Easy to use themes along with complete animation suite</a:t>
            </a:r>
          </a:p>
          <a:p>
            <a:pPr>
              <a:buFont typeface="Arial"/>
              <a:buChar char="•"/>
            </a:pPr>
            <a:r>
              <a:rPr lang="en-US" dirty="0" smtClean="0"/>
              <a:t>Create custom characters or use dozens of stock characters</a:t>
            </a:r>
          </a:p>
          <a:p>
            <a:pPr>
              <a:buFont typeface="Arial"/>
              <a:buChar char="•"/>
            </a:pPr>
            <a:r>
              <a:rPr lang="en-US" dirty="0" smtClean="0"/>
              <a:t>Record your own voice or use text-to-speech character voices</a:t>
            </a:r>
          </a:p>
          <a:p>
            <a:pPr>
              <a:buFont typeface="Arial"/>
              <a:buChar char="•"/>
            </a:pPr>
            <a:r>
              <a:rPr lang="en-US" dirty="0" smtClean="0"/>
              <a:t>Easy to embed or export to LMS or </a:t>
            </a:r>
            <a:r>
              <a:rPr lang="en-US" dirty="0" err="1" smtClean="0"/>
              <a:t>youtube</a:t>
            </a:r>
            <a:endParaRPr lang="en-US" dirty="0" smtClean="0"/>
          </a:p>
          <a:p>
            <a:pPr>
              <a:buFont typeface="Arial"/>
              <a:buChar char="•"/>
            </a:pPr>
            <a:r>
              <a:rPr lang="en-US" dirty="0" smtClean="0"/>
              <a:t>Lots of online tutorials</a:t>
            </a:r>
          </a:p>
          <a:p>
            <a:pPr>
              <a:buFont typeface="Arial"/>
              <a:buChar char="•"/>
            </a:pPr>
            <a:r>
              <a:rPr lang="en-US" dirty="0" smtClean="0"/>
              <a:t>Don’t be afraid to learn along with your students. It’s time to teach transparently! </a:t>
            </a:r>
          </a:p>
          <a:p>
            <a:pPr>
              <a:buFont typeface="Arial"/>
              <a:buChar char="•"/>
            </a:pPr>
            <a:endParaRPr lang="en-US" dirty="0" smtClean="0"/>
          </a:p>
          <a:p>
            <a:pPr>
              <a:buFont typeface="Arial"/>
              <a:buChar char="•"/>
            </a:pPr>
            <a:endParaRPr lang="en-US" dirty="0" smtClean="0"/>
          </a:p>
          <a:p>
            <a:endParaRPr lang="en-US" dirty="0"/>
          </a:p>
        </p:txBody>
      </p:sp>
    </p:spTree>
  </p:cSld>
  <p:clrMapOvr>
    <a:masterClrMapping/>
  </p:clrMapOvr>
  <p:transition advTm="5051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58510" y="205978"/>
            <a:ext cx="6466535" cy="567517"/>
          </a:xfrm>
        </p:spPr>
        <p:txBody>
          <a:bodyPr/>
          <a:lstStyle/>
          <a:p>
            <a:r>
              <a:rPr lang="en-US" sz="3200" dirty="0" smtClean="0"/>
              <a:t>Student Go Animate examples</a:t>
            </a:r>
            <a:endParaRPr lang="en-US" sz="3200" dirty="0"/>
          </a:p>
        </p:txBody>
      </p:sp>
      <p:sp>
        <p:nvSpPr>
          <p:cNvPr id="5" name="TextBox 4"/>
          <p:cNvSpPr txBox="1"/>
          <p:nvPr/>
        </p:nvSpPr>
        <p:spPr>
          <a:xfrm>
            <a:off x="4058164" y="618264"/>
            <a:ext cx="3389762" cy="523220"/>
          </a:xfrm>
          <a:prstGeom prst="rect">
            <a:avLst/>
          </a:prstGeom>
          <a:noFill/>
        </p:spPr>
        <p:txBody>
          <a:bodyPr wrap="square" rtlCol="0">
            <a:spAutoFit/>
          </a:bodyPr>
          <a:lstStyle/>
          <a:p>
            <a:r>
              <a:rPr lang="en-US" sz="2800" dirty="0" smtClean="0">
                <a:solidFill>
                  <a:schemeClr val="tx2">
                    <a:lumMod val="50000"/>
                  </a:schemeClr>
                </a:solidFill>
              </a:rPr>
              <a:t>Gender Equality</a:t>
            </a:r>
            <a:endParaRPr lang="en-US" sz="2800" dirty="0">
              <a:solidFill>
                <a:schemeClr val="tx2">
                  <a:lumMod val="50000"/>
                </a:schemeClr>
              </a:solidFill>
            </a:endParaRPr>
          </a:p>
        </p:txBody>
      </p:sp>
      <p:pic>
        <p:nvPicPr>
          <p:cNvPr id="6" name="02xOLnat9uMA.mp4">
            <a:hlinkClick r:id="" action="ppaction://media"/>
          </p:cNvPr>
          <p:cNvPicPr/>
          <p:nvPr>
            <a:videoFile r:link="rId1"/>
          </p:nvPr>
        </p:nvPicPr>
        <p:blipFill>
          <a:blip r:embed="rId3"/>
          <a:stretch>
            <a:fillRect/>
          </a:stretch>
        </p:blipFill>
        <p:spPr>
          <a:xfrm>
            <a:off x="2682100" y="1296716"/>
            <a:ext cx="5969761" cy="3357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7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62993" y="432440"/>
            <a:ext cx="3955880" cy="452925"/>
          </a:xfrm>
        </p:spPr>
        <p:txBody>
          <a:bodyPr/>
          <a:lstStyle/>
          <a:p>
            <a:r>
              <a:rPr lang="en-US" sz="2800" b="0" dirty="0" smtClean="0"/>
              <a:t>Mythical</a:t>
            </a:r>
            <a:r>
              <a:rPr lang="en-US" sz="2800" dirty="0" smtClean="0"/>
              <a:t> </a:t>
            </a:r>
            <a:r>
              <a:rPr lang="en-US" sz="2800" b="0" dirty="0" smtClean="0"/>
              <a:t>Creatures</a:t>
            </a:r>
            <a:endParaRPr lang="en-US" sz="2800" b="0" dirty="0"/>
          </a:p>
        </p:txBody>
      </p:sp>
      <p:pic>
        <p:nvPicPr>
          <p:cNvPr id="5" name="0nHneDLWkq-s.mp4">
            <a:hlinkClick r:id="" action="ppaction://media"/>
          </p:cNvPr>
          <p:cNvPicPr/>
          <p:nvPr>
            <a:videoFile r:link="rId1"/>
          </p:nvPr>
        </p:nvPicPr>
        <p:blipFill>
          <a:blip r:embed="rId3"/>
          <a:stretch>
            <a:fillRect/>
          </a:stretch>
        </p:blipFill>
        <p:spPr>
          <a:xfrm>
            <a:off x="2715521" y="1070639"/>
            <a:ext cx="5990955" cy="3369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34758</TotalTime>
  <Words>418</Words>
  <Application>Microsoft Macintosh PowerPoint</Application>
  <PresentationFormat>On-screen Show (16:9)</PresentationFormat>
  <Paragraphs>36</Paragraphs>
  <Slides>6</Slides>
  <Notes>3</Notes>
  <HiddenSlides>0</HiddenSlides>
  <MMClips>3</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Slide 1</vt:lpstr>
      <vt:lpstr>They Can’t Wait for Go Animate Kimberly Moore All Saints’ Episcopal School, Fort Worth Head Librarian/Web 2.0 Research Teacher  </vt:lpstr>
      <vt:lpstr>Digital Storytelling increases multiple literacies</vt:lpstr>
      <vt:lpstr>Slide 4</vt:lpstr>
      <vt:lpstr>Student Go Animate examples</vt:lpstr>
      <vt:lpstr>Mythical Creatures</vt:lpstr>
    </vt:vector>
  </TitlesOfParts>
  <Company>Global Exploitations,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Man</dc:creator>
  <cp:lastModifiedBy>Kim Moore</cp:lastModifiedBy>
  <cp:revision>51</cp:revision>
  <dcterms:created xsi:type="dcterms:W3CDTF">2015-07-29T16:19:19Z</dcterms:created>
  <dcterms:modified xsi:type="dcterms:W3CDTF">2015-07-29T16:22:39Z</dcterms:modified>
</cp:coreProperties>
</file>