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ppt/slides/slide15.xml" ContentType="application/vnd.openxmlformats-officedocument.presentationml.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notesSlides/notesSlide6.xml" ContentType="application/vnd.openxmlformats-officedocument.presentationml.notesSlid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slides/slide20.xml" ContentType="application/vnd.openxmlformats-officedocument.presentationml.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slides/slide17.xml" ContentType="application/vnd.openxmlformats-officedocument.presentationml.slide+xml"/>
  <Override PartName="/ppt/slides/slide8.xml" ContentType="application/vnd.openxmlformats-officedocument.presentationml.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slides/slide4.xml" ContentType="application/vnd.openxmlformats-officedocument.presentationml.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3"/>
  </p:notesMasterIdLst>
  <p:sldIdLst>
    <p:sldId id="264" r:id="rId2"/>
    <p:sldId id="263" r:id="rId3"/>
    <p:sldId id="274" r:id="rId4"/>
    <p:sldId id="268" r:id="rId5"/>
    <p:sldId id="266" r:id="rId6"/>
    <p:sldId id="284" r:id="rId7"/>
    <p:sldId id="267" r:id="rId8"/>
    <p:sldId id="276" r:id="rId9"/>
    <p:sldId id="269" r:id="rId10"/>
    <p:sldId id="277" r:id="rId11"/>
    <p:sldId id="273" r:id="rId12"/>
    <p:sldId id="278" r:id="rId13"/>
    <p:sldId id="272" r:id="rId14"/>
    <p:sldId id="279" r:id="rId15"/>
    <p:sldId id="270" r:id="rId16"/>
    <p:sldId id="280" r:id="rId17"/>
    <p:sldId id="271" r:id="rId18"/>
    <p:sldId id="281" r:id="rId19"/>
    <p:sldId id="265" r:id="rId20"/>
    <p:sldId id="282" r:id="rId21"/>
    <p:sldId id="283" r:id="rId2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58595B"/>
    <a:srgbClr val="B1BA1D"/>
    <a:srgbClr val="002B54"/>
    <a:srgbClr val="E04589"/>
    <a:srgbClr val="121E83"/>
    <a:srgbClr val="E82404"/>
    <a:srgbClr val="EB0C75"/>
    <a:srgbClr val="10458B"/>
    <a:srgbClr val="000C24"/>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9" autoAdjust="0"/>
    <p:restoredTop sz="60906" autoAdjust="0"/>
  </p:normalViewPr>
  <p:slideViewPr>
    <p:cSldViewPr snapToGrid="0" snapToObjects="1">
      <p:cViewPr varScale="1">
        <p:scale>
          <a:sx n="97" d="100"/>
          <a:sy n="97" d="100"/>
        </p:scale>
        <p:origin x="-968" y="-112"/>
      </p:cViewPr>
      <p:guideLst>
        <p:guide orient="horz" pos="1620"/>
        <p:guide pos="2880"/>
      </p:guideLst>
    </p:cSldViewPr>
  </p:slideViewPr>
  <p:outlineViewPr>
    <p:cViewPr>
      <p:scale>
        <a:sx n="33" d="100"/>
        <a:sy n="33" d="100"/>
      </p:scale>
      <p:origin x="0" y="0"/>
    </p:cViewPr>
  </p:outlineViewPr>
  <p:notesTextViewPr>
    <p:cViewPr>
      <p:scale>
        <a:sx n="100" d="100"/>
        <a:sy n="100" d="100"/>
      </p:scale>
      <p:origin x="0" y="544"/>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B898A1-64DB-D540-A1C0-B82160FBA0CC}" type="datetimeFigureOut">
              <a:rPr lang="en-US" smtClean="0"/>
              <a:pPr/>
              <a:t>6/1/15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E21343-1123-6547-B77F-0A765200C2F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Six years ago, school administrators asked if I, the school Librarian, wanted to teach a required sophomore level course on web and research skills. I said, “Sure! Sign me up!” So, since I opened my big mouth and said YES, I had one summer to get prepped for fall classes. What should I include? How would I structure the class? I had to find the answers quickly! Just like how fast I need to talk right now.</a:t>
            </a:r>
            <a:endParaRPr lang="en-US" dirty="0"/>
          </a:p>
        </p:txBody>
      </p:sp>
      <p:sp>
        <p:nvSpPr>
          <p:cNvPr id="4" name="Slide Number Placeholder 3"/>
          <p:cNvSpPr>
            <a:spLocks noGrp="1"/>
          </p:cNvSpPr>
          <p:nvPr>
            <p:ph type="sldNum" sz="quarter" idx="10"/>
          </p:nvPr>
        </p:nvSpPr>
        <p:spPr/>
        <p:txBody>
          <a:bodyPr/>
          <a:lstStyle/>
          <a:p>
            <a:fld id="{E8E21343-1123-6547-B77F-0A765200C2FB}"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Tagxedo</a:t>
            </a:r>
            <a:r>
              <a:rPr lang="en-US" dirty="0" smtClean="0"/>
              <a:t> is a great word cloud generator.</a:t>
            </a:r>
            <a:r>
              <a:rPr lang="en-US" baseline="0" dirty="0" smtClean="0"/>
              <a:t> My students use a short essay on their topic to create a word cloud. I discuss what word clouds can convey by sharing presidential speeches in word clouds to show what was important during that time period. Word clouds are a great way to show the most important points in a speech, paper, lecture or any other platform.</a:t>
            </a:r>
            <a:endParaRPr lang="en-US" dirty="0"/>
          </a:p>
        </p:txBody>
      </p:sp>
      <p:sp>
        <p:nvSpPr>
          <p:cNvPr id="4" name="Slide Number Placeholder 3"/>
          <p:cNvSpPr>
            <a:spLocks noGrp="1"/>
          </p:cNvSpPr>
          <p:nvPr>
            <p:ph type="sldNum" sz="quarter" idx="10"/>
          </p:nvPr>
        </p:nvSpPr>
        <p:spPr/>
        <p:txBody>
          <a:bodyPr/>
          <a:lstStyle/>
          <a:p>
            <a:fld id="{E8E21343-1123-6547-B77F-0A765200C2FB}"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makes </a:t>
            </a:r>
            <a:r>
              <a:rPr lang="en-US" dirty="0" err="1" smtClean="0"/>
              <a:t>tagxedo</a:t>
            </a:r>
            <a:r>
              <a:rPr lang="en-US" baseline="0" dirty="0" smtClean="0"/>
              <a:t> more appealing than other word cloud generators is the ability to create the word cloud into many optional shapes, colors, and fonts. Students are proud of their final product when they discover a template shape that perfectly conveys their chosen topic.</a:t>
            </a:r>
            <a:endParaRPr lang="en-US" dirty="0"/>
          </a:p>
        </p:txBody>
      </p:sp>
      <p:sp>
        <p:nvSpPr>
          <p:cNvPr id="4" name="Slide Number Placeholder 3"/>
          <p:cNvSpPr>
            <a:spLocks noGrp="1"/>
          </p:cNvSpPr>
          <p:nvPr>
            <p:ph type="sldNum" sz="quarter" idx="10"/>
          </p:nvPr>
        </p:nvSpPr>
        <p:spPr/>
        <p:txBody>
          <a:bodyPr/>
          <a:lstStyle/>
          <a:p>
            <a:fld id="{E8E21343-1123-6547-B77F-0A765200C2FB}"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New on my plate is </a:t>
            </a:r>
            <a:r>
              <a:rPr lang="en-US" dirty="0" err="1" smtClean="0"/>
              <a:t>infographics</a:t>
            </a:r>
            <a:r>
              <a:rPr lang="en-US" dirty="0" smtClean="0"/>
              <a:t>. I kept seeing </a:t>
            </a:r>
            <a:r>
              <a:rPr lang="en-US" dirty="0" err="1" smtClean="0"/>
              <a:t>infographics</a:t>
            </a:r>
            <a:r>
              <a:rPr lang="en-US" baseline="0" dirty="0" smtClean="0"/>
              <a:t> everywhere in social media and advertising so I thought this would be an excellent web tool to learn. There are many options to make free </a:t>
            </a:r>
            <a:r>
              <a:rPr lang="en-US" baseline="0" dirty="0" err="1" smtClean="0"/>
              <a:t>infographics</a:t>
            </a:r>
            <a:r>
              <a:rPr lang="en-US" baseline="0" dirty="0" smtClean="0"/>
              <a:t> including </a:t>
            </a:r>
            <a:r>
              <a:rPr lang="en-US" baseline="0" dirty="0" err="1" smtClean="0"/>
              <a:t>piktochart</a:t>
            </a:r>
            <a:r>
              <a:rPr lang="en-US" baseline="0" dirty="0" smtClean="0"/>
              <a:t>, </a:t>
            </a:r>
            <a:r>
              <a:rPr lang="en-US" baseline="0" dirty="0" err="1" smtClean="0"/>
              <a:t>canva</a:t>
            </a:r>
            <a:r>
              <a:rPr lang="en-US" baseline="0" dirty="0" smtClean="0"/>
              <a:t>, </a:t>
            </a:r>
            <a:r>
              <a:rPr lang="en-US" baseline="0" dirty="0" err="1" smtClean="0"/>
              <a:t>infogr.am</a:t>
            </a:r>
            <a:r>
              <a:rPr lang="en-US" baseline="0" dirty="0" smtClean="0"/>
              <a:t>, and even in </a:t>
            </a:r>
            <a:r>
              <a:rPr lang="en-US" baseline="0" dirty="0" err="1" smtClean="0"/>
              <a:t>Powerpoint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8E21343-1123-6547-B77F-0A765200C2FB}"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a:t>
            </a:r>
            <a:r>
              <a:rPr lang="en-US" baseline="0" dirty="0" smtClean="0"/>
              <a:t> making my own </a:t>
            </a:r>
            <a:r>
              <a:rPr lang="en-US" baseline="0" dirty="0" err="1" smtClean="0"/>
              <a:t>infographics</a:t>
            </a:r>
            <a:r>
              <a:rPr lang="en-US" baseline="0" dirty="0" smtClean="0"/>
              <a:t> in several of these, I chose </a:t>
            </a:r>
            <a:r>
              <a:rPr lang="en-US" baseline="0" dirty="0" err="1" smtClean="0"/>
              <a:t>easel.ly</a:t>
            </a:r>
            <a:r>
              <a:rPr lang="en-US" baseline="0" dirty="0" smtClean="0"/>
              <a:t> as the easiest to use and also because it has the most free templates and graphics. My students love the creativity of an </a:t>
            </a:r>
            <a:r>
              <a:rPr lang="en-US" baseline="0" dirty="0" err="1" smtClean="0"/>
              <a:t>infographic</a:t>
            </a:r>
            <a:r>
              <a:rPr lang="en-US" baseline="0" dirty="0" smtClean="0"/>
              <a:t>. I require 3 facts and 2 sources, as well as a chart or graph in my students’ final product. </a:t>
            </a:r>
            <a:endParaRPr lang="en-US" dirty="0"/>
          </a:p>
        </p:txBody>
      </p:sp>
      <p:sp>
        <p:nvSpPr>
          <p:cNvPr id="4" name="Slide Number Placeholder 3"/>
          <p:cNvSpPr>
            <a:spLocks noGrp="1"/>
          </p:cNvSpPr>
          <p:nvPr>
            <p:ph type="sldNum" sz="quarter" idx="10"/>
          </p:nvPr>
        </p:nvSpPr>
        <p:spPr/>
        <p:txBody>
          <a:bodyPr/>
          <a:lstStyle/>
          <a:p>
            <a:fld id="{E8E21343-1123-6547-B77F-0A765200C2FB}"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Storytelling couldn’t be easier by using the free</a:t>
            </a:r>
            <a:r>
              <a:rPr lang="en-US" baseline="0" dirty="0" smtClean="0"/>
              <a:t> web tool </a:t>
            </a:r>
            <a:r>
              <a:rPr lang="en-US" baseline="0" dirty="0" err="1" smtClean="0"/>
              <a:t>Animoto</a:t>
            </a:r>
            <a:r>
              <a:rPr lang="en-US" baseline="0" dirty="0" smtClean="0"/>
              <a:t>. </a:t>
            </a:r>
            <a:r>
              <a:rPr lang="en-US" baseline="0" dirty="0" err="1" smtClean="0"/>
              <a:t>Animoto</a:t>
            </a:r>
            <a:r>
              <a:rPr lang="en-US" baseline="0" dirty="0" smtClean="0"/>
              <a:t> will give teachers a free educational version along with free accounts for your students. My students create a one-minute “commercial” on their topic.  </a:t>
            </a:r>
            <a:endParaRPr lang="en-US" dirty="0"/>
          </a:p>
        </p:txBody>
      </p:sp>
      <p:sp>
        <p:nvSpPr>
          <p:cNvPr id="4" name="Slide Number Placeholder 3"/>
          <p:cNvSpPr>
            <a:spLocks noGrp="1"/>
          </p:cNvSpPr>
          <p:nvPr>
            <p:ph type="sldNum" sz="quarter" idx="10"/>
          </p:nvPr>
        </p:nvSpPr>
        <p:spPr/>
        <p:txBody>
          <a:bodyPr/>
          <a:lstStyle/>
          <a:p>
            <a:fld id="{E8E21343-1123-6547-B77F-0A765200C2FB}"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has multiple video</a:t>
            </a:r>
            <a:r>
              <a:rPr lang="en-US" baseline="0" dirty="0" smtClean="0"/>
              <a:t> templates, songs, graphics, and even video but still allows for personalization of the final video. You can include your own photos and music and even manipulate the timing of the final video. I also teach students about Fair Use of Copyright Laws and they include a copyright disclaimer in their video as well as cite any music they upload. </a:t>
            </a:r>
            <a:endParaRPr lang="en-US" dirty="0"/>
          </a:p>
        </p:txBody>
      </p:sp>
      <p:sp>
        <p:nvSpPr>
          <p:cNvPr id="4" name="Slide Number Placeholder 3"/>
          <p:cNvSpPr>
            <a:spLocks noGrp="1"/>
          </p:cNvSpPr>
          <p:nvPr>
            <p:ph type="sldNum" sz="quarter" idx="10"/>
          </p:nvPr>
        </p:nvSpPr>
        <p:spPr/>
        <p:txBody>
          <a:bodyPr/>
          <a:lstStyle/>
          <a:p>
            <a:fld id="{E8E21343-1123-6547-B77F-0A765200C2FB}"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But for storytelling you cannot beat Go Animate! My students literally cannot wait</a:t>
            </a:r>
            <a:r>
              <a:rPr lang="en-US" baseline="0" dirty="0" smtClean="0"/>
              <a:t> to use this animation tool. It is the final product we create in Web class. I actually pay a small fee for the educational version of Go Animate so students can create longer videos and access all components in the creation of their videos. The requirement for this assignment is simply to tell a story on their topic in their animation.</a:t>
            </a:r>
            <a:endParaRPr lang="en-US" dirty="0" smtClean="0"/>
          </a:p>
          <a:p>
            <a:endParaRPr lang="en-US" dirty="0"/>
          </a:p>
        </p:txBody>
      </p:sp>
      <p:sp>
        <p:nvSpPr>
          <p:cNvPr id="4" name="Slide Number Placeholder 3"/>
          <p:cNvSpPr>
            <a:spLocks noGrp="1"/>
          </p:cNvSpPr>
          <p:nvPr>
            <p:ph type="sldNum" sz="quarter" idx="10"/>
          </p:nvPr>
        </p:nvSpPr>
        <p:spPr/>
        <p:txBody>
          <a:bodyPr/>
          <a:lstStyle/>
          <a:p>
            <a:fld id="{E8E21343-1123-6547-B77F-0A765200C2FB}"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Go Animate takes a bit longer to learn and teach so make sure to give yourself</a:t>
            </a:r>
            <a:r>
              <a:rPr lang="en-US" baseline="0" dirty="0" smtClean="0"/>
              <a:t> time. And please don’t be afraid to just jump in with both feet like I did the first time I taught Go Animate. I was transparent with my students and told them I didn’t know everything about using the tool and asked them to share with me anything they figured out. I love learning from my students and they love being “experts” .</a:t>
            </a:r>
            <a:endParaRPr lang="en-US" dirty="0" smtClean="0"/>
          </a:p>
        </p:txBody>
      </p:sp>
      <p:sp>
        <p:nvSpPr>
          <p:cNvPr id="4" name="Slide Number Placeholder 3"/>
          <p:cNvSpPr>
            <a:spLocks noGrp="1"/>
          </p:cNvSpPr>
          <p:nvPr>
            <p:ph type="sldNum" sz="quarter" idx="10"/>
          </p:nvPr>
        </p:nvSpPr>
        <p:spPr/>
        <p:txBody>
          <a:bodyPr/>
          <a:lstStyle/>
          <a:p>
            <a:fld id="{E8E21343-1123-6547-B77F-0A765200C2FB}"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I started this class I had</a:t>
            </a:r>
            <a:r>
              <a:rPr lang="en-US" baseline="0" dirty="0" smtClean="0"/>
              <a:t> to find a safe (password protected) platform to house all the research and products my Web students created. When I found </a:t>
            </a:r>
            <a:r>
              <a:rPr lang="en-US" baseline="0" dirty="0" err="1" smtClean="0"/>
              <a:t>Weebly</a:t>
            </a:r>
            <a:r>
              <a:rPr lang="en-US" baseline="0" dirty="0" smtClean="0"/>
              <a:t>, I knew found the perfect solution to my students digital portfolio. </a:t>
            </a:r>
            <a:r>
              <a:rPr lang="en-US" baseline="0" dirty="0" err="1" smtClean="0"/>
              <a:t>Weebly</a:t>
            </a:r>
            <a:r>
              <a:rPr lang="en-US" baseline="0" dirty="0" smtClean="0"/>
              <a:t> costs only $1.00 per student and includes all components of </a:t>
            </a:r>
            <a:r>
              <a:rPr lang="en-US" baseline="0" dirty="0" err="1" smtClean="0"/>
              <a:t>weebly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8E21343-1123-6547-B77F-0A765200C2FB}"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My students love that their website</a:t>
            </a:r>
            <a:r>
              <a:rPr lang="en-US" baseline="0" dirty="0" smtClean="0"/>
              <a:t> doesn’t look anything like their peers website. They can completely personalize their website and create a final product they are proud of. And the addition of password protection allows them to include exactly what they want on in their digital portfolio. </a:t>
            </a:r>
            <a:endParaRPr lang="en-US" dirty="0"/>
          </a:p>
        </p:txBody>
      </p:sp>
      <p:sp>
        <p:nvSpPr>
          <p:cNvPr id="4" name="Slide Number Placeholder 3"/>
          <p:cNvSpPr>
            <a:spLocks noGrp="1"/>
          </p:cNvSpPr>
          <p:nvPr>
            <p:ph type="sldNum" sz="quarter" idx="10"/>
          </p:nvPr>
        </p:nvSpPr>
        <p:spPr/>
        <p:txBody>
          <a:bodyPr/>
          <a:lstStyle/>
          <a:p>
            <a:fld id="{E8E21343-1123-6547-B77F-0A765200C2FB}"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 wanted to teach online research skills in a way that was fun but educational and had meaning to my students. </a:t>
            </a:r>
            <a:r>
              <a:rPr lang="en-US" baseline="0" dirty="0" smtClean="0"/>
              <a:t> I decided to have students build a website on a topic of their own choosing filling it with research and products they created. I think it is very important that they choose the topic they research so they have a vested interest. </a:t>
            </a:r>
            <a:r>
              <a:rPr lang="en-US" baseline="0" dirty="0" smtClean="0"/>
              <a:t>This photo is of one of my spring classes this last year in my classroom, which is also a computer lab in the Library. </a:t>
            </a:r>
            <a:endParaRPr lang="en-US" dirty="0"/>
          </a:p>
        </p:txBody>
      </p:sp>
      <p:sp>
        <p:nvSpPr>
          <p:cNvPr id="4" name="Slide Number Placeholder 3"/>
          <p:cNvSpPr>
            <a:spLocks noGrp="1"/>
          </p:cNvSpPr>
          <p:nvPr>
            <p:ph type="sldNum" sz="quarter" idx="10"/>
          </p:nvPr>
        </p:nvSpPr>
        <p:spPr/>
        <p:txBody>
          <a:bodyPr/>
          <a:lstStyle/>
          <a:p>
            <a:fld id="{E8E21343-1123-6547-B77F-0A765200C2FB}"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know this presentation is</a:t>
            </a:r>
            <a:r>
              <a:rPr lang="en-US" baseline="0" dirty="0" smtClean="0"/>
              <a:t> titled 9 Web Tools in 5 but I have a “Librarian 9” that includes one more Web 2.0 tool! The Learning Management System (LMS) I chose to create my class online is the free version of Blackboard called </a:t>
            </a:r>
            <a:r>
              <a:rPr lang="en-US" baseline="0" dirty="0" err="1" smtClean="0"/>
              <a:t>Coursesites</a:t>
            </a:r>
            <a:r>
              <a:rPr lang="en-US" baseline="0" dirty="0" smtClean="0"/>
              <a:t>. Since I was familiar with Blackboard using it as faculty adjunct at University of North Texas, it was an easy choice. I highly recommend </a:t>
            </a:r>
            <a:r>
              <a:rPr lang="en-US" baseline="0" dirty="0" err="1" smtClean="0"/>
              <a:t>Coursesites</a:t>
            </a:r>
            <a:r>
              <a:rPr lang="en-US" baseline="0" dirty="0" smtClean="0"/>
              <a:t> as it is easy to navigate and create courses.</a:t>
            </a:r>
          </a:p>
          <a:p>
            <a:endParaRPr lang="en-US" baseline="0" dirty="0" smtClean="0"/>
          </a:p>
          <a:p>
            <a:r>
              <a:rPr lang="en-US" baseline="0" dirty="0" smtClean="0"/>
              <a:t>Thank you so much for your time and I hope you take away at least one Web 2.0 tool to use with your students next year. </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For access to my</a:t>
            </a:r>
            <a:r>
              <a:rPr lang="en-US" baseline="0" dirty="0" smtClean="0"/>
              <a:t> entire Web 2.0 course go to https://www.coursesites.com/s/_ASESWeb2.0 (login with username: </a:t>
            </a:r>
            <a:r>
              <a:rPr lang="en-US" baseline="0" dirty="0" err="1" smtClean="0"/>
              <a:t>allsaints</a:t>
            </a:r>
            <a:r>
              <a:rPr lang="en-US" baseline="0" dirty="0" smtClean="0"/>
              <a:t> and PW: saints)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my professional website: </a:t>
            </a:r>
            <a:r>
              <a:rPr lang="en-US" baseline="0" dirty="0" err="1" smtClean="0"/>
              <a:t>kimberlymoorelibrarian.weebly.com</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CONTACT INFO:</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kimrmoore@sbcglobal.net</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kimmoore@aseschool.org</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Twitter @</a:t>
            </a:r>
            <a:r>
              <a:rPr lang="en-US" baseline="0" dirty="0" err="1" smtClean="0"/>
              <a:t>kimthelibrarian</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8E21343-1123-6547-B77F-0A765200C2FB}" type="slidenum">
              <a:rPr lang="en-US" smtClean="0"/>
              <a:pPr/>
              <a:t>21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first day of class I ask students to create a </a:t>
            </a:r>
            <a:r>
              <a:rPr lang="en-US" baseline="0" dirty="0" err="1" smtClean="0"/>
              <a:t>Voki</a:t>
            </a:r>
            <a:r>
              <a:rPr lang="en-US" baseline="0" dirty="0" smtClean="0"/>
              <a:t> avatar of themselves that gives some basic information about their lives as well as the random question of “If they were a super hero what super power would they want to have?” These avatars can look like anything at all, the sky is the limit.  The one in the middle is me giving students the instructions for their own </a:t>
            </a:r>
            <a:r>
              <a:rPr lang="en-US" baseline="0" dirty="0" err="1" smtClean="0"/>
              <a:t>voki</a:t>
            </a:r>
            <a:r>
              <a:rPr lang="en-US" baseline="0" dirty="0" smtClean="0"/>
              <a:t>. They listen more quietly to my avatar than to the live me!</a:t>
            </a:r>
            <a:endParaRPr lang="en-US" dirty="0"/>
          </a:p>
        </p:txBody>
      </p:sp>
      <p:sp>
        <p:nvSpPr>
          <p:cNvPr id="4" name="Slide Number Placeholder 3"/>
          <p:cNvSpPr>
            <a:spLocks noGrp="1"/>
          </p:cNvSpPr>
          <p:nvPr>
            <p:ph type="sldNum" sz="quarter" idx="10"/>
          </p:nvPr>
        </p:nvSpPr>
        <p:spPr/>
        <p:txBody>
          <a:bodyPr/>
          <a:lstStyle/>
          <a:p>
            <a:fld id="{E8E21343-1123-6547-B77F-0A765200C2FB}"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Then students use</a:t>
            </a:r>
            <a:r>
              <a:rPr lang="en-US" baseline="0" dirty="0" smtClean="0"/>
              <a:t> </a:t>
            </a:r>
            <a:r>
              <a:rPr lang="en-US" baseline="0" dirty="0" err="1" smtClean="0"/>
              <a:t>Mindomo</a:t>
            </a:r>
            <a:r>
              <a:rPr lang="en-US" baseline="0" dirty="0" smtClean="0"/>
              <a:t> as a brainstorming tool to determine what they already know about their topic and what they want to learn about their topic. </a:t>
            </a:r>
            <a:r>
              <a:rPr lang="en-US" baseline="0" dirty="0" err="1" smtClean="0"/>
              <a:t>Mindomo</a:t>
            </a:r>
            <a:r>
              <a:rPr lang="en-US" baseline="0" dirty="0" smtClean="0"/>
              <a:t> allows you to include links, photos, and even videos into a familiar looking brainstorm map. </a:t>
            </a:r>
            <a:endParaRPr lang="en-US" dirty="0"/>
          </a:p>
        </p:txBody>
      </p:sp>
      <p:sp>
        <p:nvSpPr>
          <p:cNvPr id="4" name="Slide Number Placeholder 3"/>
          <p:cNvSpPr>
            <a:spLocks noGrp="1"/>
          </p:cNvSpPr>
          <p:nvPr>
            <p:ph type="sldNum" sz="quarter" idx="10"/>
          </p:nvPr>
        </p:nvSpPr>
        <p:spPr/>
        <p:txBody>
          <a:bodyPr/>
          <a:lstStyle/>
          <a:p>
            <a:fld id="{E8E21343-1123-6547-B77F-0A765200C2FB}"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a:t>
            </a:r>
            <a:r>
              <a:rPr lang="en-US" baseline="0" dirty="0" smtClean="0"/>
              <a:t> can choose the colors and structure of your </a:t>
            </a:r>
            <a:r>
              <a:rPr lang="en-US" baseline="0" dirty="0" err="1" smtClean="0"/>
              <a:t>mindmap</a:t>
            </a:r>
            <a:r>
              <a:rPr lang="en-US" baseline="0" dirty="0" smtClean="0"/>
              <a:t> from pre-set options in </a:t>
            </a:r>
            <a:r>
              <a:rPr lang="en-US" baseline="0" dirty="0" err="1" smtClean="0"/>
              <a:t>Mindomo</a:t>
            </a:r>
            <a:r>
              <a:rPr lang="en-US" baseline="0" dirty="0" smtClean="0"/>
              <a:t>. These are easily embedded into the students websites. By the way, all of my graphics are from student work. </a:t>
            </a:r>
            <a:endParaRPr lang="en-US" dirty="0"/>
          </a:p>
        </p:txBody>
      </p:sp>
      <p:sp>
        <p:nvSpPr>
          <p:cNvPr id="4" name="Slide Number Placeholder 3"/>
          <p:cNvSpPr>
            <a:spLocks noGrp="1"/>
          </p:cNvSpPr>
          <p:nvPr>
            <p:ph type="sldNum" sz="quarter" idx="10"/>
          </p:nvPr>
        </p:nvSpPr>
        <p:spPr/>
        <p:txBody>
          <a:bodyPr/>
          <a:lstStyle/>
          <a:p>
            <a:fld id="{E8E21343-1123-6547-B77F-0A765200C2FB}"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major project my students create</a:t>
            </a:r>
            <a:r>
              <a:rPr lang="en-US" baseline="0" dirty="0" smtClean="0"/>
              <a:t> is a digital poster using </a:t>
            </a:r>
            <a:r>
              <a:rPr lang="en-US" baseline="0" dirty="0" err="1" smtClean="0"/>
              <a:t>Glogster</a:t>
            </a:r>
            <a:r>
              <a:rPr lang="en-US" baseline="0" dirty="0" smtClean="0"/>
              <a:t> which they also present to the class. This is the first time their peers have seen their websites and one of their products so they work hard to create an interesting digital poster.</a:t>
            </a:r>
            <a:endParaRPr lang="en-US" dirty="0"/>
          </a:p>
        </p:txBody>
      </p:sp>
      <p:sp>
        <p:nvSpPr>
          <p:cNvPr id="4" name="Slide Number Placeholder 3"/>
          <p:cNvSpPr>
            <a:spLocks noGrp="1"/>
          </p:cNvSpPr>
          <p:nvPr>
            <p:ph type="sldNum" sz="quarter" idx="10"/>
          </p:nvPr>
        </p:nvSpPr>
        <p:spPr/>
        <p:txBody>
          <a:bodyPr/>
          <a:lstStyle/>
          <a:p>
            <a:fld id="{E8E21343-1123-6547-B77F-0A765200C2FB}"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Glogster</a:t>
            </a:r>
            <a:r>
              <a:rPr lang="en-US" dirty="0" smtClean="0"/>
              <a:t> can</a:t>
            </a:r>
            <a:r>
              <a:rPr lang="en-US" baseline="0" dirty="0" smtClean="0"/>
              <a:t> embed links, pictures, videos and has a vast array of simple to somewhat busy backgrounds for their </a:t>
            </a:r>
            <a:r>
              <a:rPr lang="en-US" baseline="0" dirty="0" err="1" smtClean="0"/>
              <a:t>glogs</a:t>
            </a:r>
            <a:r>
              <a:rPr lang="en-US" baseline="0" dirty="0" smtClean="0"/>
              <a:t>. They also have a multitude of realistic and animated clip art to include in posters. It is very easy for students to present their work to the class using </a:t>
            </a:r>
            <a:r>
              <a:rPr lang="en-US" baseline="0" dirty="0" err="1" smtClean="0"/>
              <a:t>glogster</a:t>
            </a:r>
            <a:r>
              <a:rPr lang="en-US" baseline="0" dirty="0" smtClean="0"/>
              <a:t> as their platform.</a:t>
            </a:r>
            <a:endParaRPr lang="en-US" dirty="0"/>
          </a:p>
        </p:txBody>
      </p:sp>
      <p:sp>
        <p:nvSpPr>
          <p:cNvPr id="4" name="Slide Number Placeholder 3"/>
          <p:cNvSpPr>
            <a:spLocks noGrp="1"/>
          </p:cNvSpPr>
          <p:nvPr>
            <p:ph type="sldNum" sz="quarter" idx="10"/>
          </p:nvPr>
        </p:nvSpPr>
        <p:spPr/>
        <p:txBody>
          <a:bodyPr/>
          <a:lstStyle/>
          <a:p>
            <a:fld id="{E8E21343-1123-6547-B77F-0A765200C2FB}"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Every</a:t>
            </a:r>
            <a:r>
              <a:rPr lang="en-US" baseline="0" dirty="0" smtClean="0"/>
              <a:t> semester I evaluate what I include in class. This last semester I decided to go with </a:t>
            </a:r>
            <a:r>
              <a:rPr lang="en-US" baseline="0" dirty="0" err="1" smtClean="0"/>
              <a:t>emaze</a:t>
            </a:r>
            <a:r>
              <a:rPr lang="en-US" baseline="0" dirty="0" smtClean="0"/>
              <a:t> as another presentation tool instead of my usual </a:t>
            </a:r>
            <a:r>
              <a:rPr lang="en-US" baseline="0" dirty="0" err="1" smtClean="0"/>
              <a:t>prezi.I</a:t>
            </a:r>
            <a:r>
              <a:rPr lang="en-US" baseline="0" dirty="0" smtClean="0"/>
              <a:t> felt that students know all about </a:t>
            </a:r>
            <a:r>
              <a:rPr lang="en-US" baseline="0" dirty="0" err="1" smtClean="0"/>
              <a:t>prezi</a:t>
            </a:r>
            <a:r>
              <a:rPr lang="en-US" baseline="0" dirty="0" smtClean="0"/>
              <a:t> so I wanted to teach them something new. </a:t>
            </a:r>
            <a:r>
              <a:rPr lang="en-US" baseline="0" dirty="0" err="1" smtClean="0"/>
              <a:t>Emaze</a:t>
            </a:r>
            <a:r>
              <a:rPr lang="en-US" baseline="0" dirty="0" smtClean="0"/>
              <a:t> has many appealing templates including a lot of 3D options which students love. </a:t>
            </a:r>
            <a:endParaRPr lang="en-US" dirty="0"/>
          </a:p>
        </p:txBody>
      </p:sp>
      <p:sp>
        <p:nvSpPr>
          <p:cNvPr id="4" name="Slide Number Placeholder 3"/>
          <p:cNvSpPr>
            <a:spLocks noGrp="1"/>
          </p:cNvSpPr>
          <p:nvPr>
            <p:ph type="sldNum" sz="quarter" idx="10"/>
          </p:nvPr>
        </p:nvSpPr>
        <p:spPr/>
        <p:txBody>
          <a:bodyPr/>
          <a:lstStyle/>
          <a:p>
            <a:fld id="{E8E21343-1123-6547-B77F-0A765200C2FB}"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Students told</a:t>
            </a:r>
            <a:r>
              <a:rPr lang="en-US" baseline="0" dirty="0" smtClean="0"/>
              <a:t> me that </a:t>
            </a:r>
            <a:r>
              <a:rPr lang="en-US" baseline="0" dirty="0" err="1" smtClean="0"/>
              <a:t>emaze</a:t>
            </a:r>
            <a:r>
              <a:rPr lang="en-US" baseline="0" dirty="0" smtClean="0"/>
              <a:t> was much easier to learn than </a:t>
            </a:r>
            <a:r>
              <a:rPr lang="en-US" baseline="0" dirty="0" err="1" smtClean="0"/>
              <a:t>prezi</a:t>
            </a:r>
            <a:r>
              <a:rPr lang="en-US" baseline="0" dirty="0" smtClean="0"/>
              <a:t> and they were very happy with their final products. Students also present these to class. I feel that this is an important part of my class, for students to learn to talk in front of their peers and teachers in a safe environment on a topic they care about.</a:t>
            </a:r>
            <a:endParaRPr lang="en-US" dirty="0"/>
          </a:p>
        </p:txBody>
      </p:sp>
      <p:sp>
        <p:nvSpPr>
          <p:cNvPr id="4" name="Slide Number Placeholder 3"/>
          <p:cNvSpPr>
            <a:spLocks noGrp="1"/>
          </p:cNvSpPr>
          <p:nvPr>
            <p:ph type="sldNum" sz="quarter" idx="10"/>
          </p:nvPr>
        </p:nvSpPr>
        <p:spPr/>
        <p:txBody>
          <a:bodyPr/>
          <a:lstStyle/>
          <a:p>
            <a:fld id="{E8E21343-1123-6547-B77F-0A765200C2FB}"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Opening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94880650"/>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s and Transitions">
    <p:spTree>
      <p:nvGrpSpPr>
        <p:cNvPr id="1" name=""/>
        <p:cNvGrpSpPr/>
        <p:nvPr/>
      </p:nvGrpSpPr>
      <p:grpSpPr>
        <a:xfrm>
          <a:off x="0" y="0"/>
          <a:ext cx="0" cy="0"/>
          <a:chOff x="0" y="0"/>
          <a:chExt cx="0" cy="0"/>
        </a:xfrm>
      </p:grpSpPr>
      <p:sp>
        <p:nvSpPr>
          <p:cNvPr id="2" name="Title 1"/>
          <p:cNvSpPr>
            <a:spLocks noGrp="1"/>
          </p:cNvSpPr>
          <p:nvPr>
            <p:ph type="title"/>
          </p:nvPr>
        </p:nvSpPr>
        <p:spPr>
          <a:xfrm>
            <a:off x="2527634" y="348607"/>
            <a:ext cx="6159165" cy="4270428"/>
          </a:xfrm>
        </p:spPr>
        <p:txBody>
          <a:bodyPr anchor="ctr" anchorCtr="0"/>
          <a:lstStyle>
            <a:lvl1pPr>
              <a:defRPr>
                <a:solidFill>
                  <a:srgbClr val="002B54"/>
                </a:solidFill>
              </a:defRPr>
            </a:lvl1pPr>
          </a:lstStyle>
          <a:p>
            <a:r>
              <a:rPr lang="en-US" dirty="0" smtClean="0"/>
              <a:t>Click to edit Master title style</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82434244"/>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Image Only with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7" name="Picture Placeholder 6"/>
          <p:cNvSpPr>
            <a:spLocks noGrp="1"/>
          </p:cNvSpPr>
          <p:nvPr>
            <p:ph type="pic" sz="quarter" idx="10"/>
          </p:nvPr>
        </p:nvSpPr>
        <p:spPr>
          <a:xfrm>
            <a:off x="2527635" y="1589485"/>
            <a:ext cx="6294660" cy="2979747"/>
          </a:xfrm>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Image Only">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2515184" y="370904"/>
            <a:ext cx="6284634" cy="4260579"/>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7635" y="205978"/>
            <a:ext cx="6294660" cy="1145381"/>
          </a:xfrm>
          <a:prstGeom prst="rect">
            <a:avLst/>
          </a:prstGeom>
        </p:spPr>
        <p:txBody>
          <a:bodyPr vert="horz" lIns="91440" tIns="45720" rIns="91440" bIns="4572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527634" y="1547813"/>
            <a:ext cx="6294659" cy="308367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57" r:id="rId1"/>
    <p:sldLayoutId id="2147483650" r:id="rId2"/>
    <p:sldLayoutId id="2147483656" r:id="rId3"/>
    <p:sldLayoutId id="2147483654" r:id="rId4"/>
    <p:sldLayoutId id="2147483655" r:id="rId5"/>
  </p:sldLayoutIdLst>
  <p:txStyles>
    <p:titleStyle>
      <a:lvl1pPr algn="l" defTabSz="457200" rtl="0" eaLnBrk="1" latinLnBrk="0" hangingPunct="1">
        <a:lnSpc>
          <a:spcPct val="80000"/>
        </a:lnSpc>
        <a:spcBef>
          <a:spcPct val="0"/>
        </a:spcBef>
        <a:buNone/>
        <a:defRPr sz="3800" b="1" i="0" kern="1200">
          <a:solidFill>
            <a:srgbClr val="002B54"/>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b="0" i="0" kern="1200">
          <a:solidFill>
            <a:srgbClr val="58595B"/>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rgbClr val="58595B"/>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rgbClr val="58595B"/>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rgbClr val="58595B"/>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rgbClr val="58595B"/>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jpeg"/><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686220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Screenshot 2015-05-28 14.48.39.png"/>
          <p:cNvPicPr>
            <a:picLocks noChangeAspect="1"/>
          </p:cNvPicPr>
          <p:nvPr/>
        </p:nvPicPr>
        <p:blipFill>
          <a:blip r:embed="rId3"/>
          <a:stretch>
            <a:fillRect/>
          </a:stretch>
        </p:blipFill>
        <p:spPr>
          <a:xfrm>
            <a:off x="1506007" y="127848"/>
            <a:ext cx="4447807" cy="2553263"/>
          </a:xfrm>
          <a:prstGeom prst="rect">
            <a:avLst/>
          </a:prstGeom>
        </p:spPr>
      </p:pic>
      <p:pic>
        <p:nvPicPr>
          <p:cNvPr id="4" name="Picture 3" descr="Screenshot 2015-05-28 14.46.56.png"/>
          <p:cNvPicPr>
            <a:picLocks noChangeAspect="1"/>
          </p:cNvPicPr>
          <p:nvPr/>
        </p:nvPicPr>
        <p:blipFill>
          <a:blip r:embed="rId4"/>
          <a:stretch>
            <a:fillRect/>
          </a:stretch>
        </p:blipFill>
        <p:spPr>
          <a:xfrm>
            <a:off x="4647259" y="1892816"/>
            <a:ext cx="4179188" cy="2560224"/>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a:t>
            </a:r>
            <a:endParaRPr lang="en-US" dirty="0"/>
          </a:p>
        </p:txBody>
      </p:sp>
      <p:pic>
        <p:nvPicPr>
          <p:cNvPr id="13" name="Picture 12" descr="Screenshot 2015-05-21 15.38.59.png"/>
          <p:cNvPicPr>
            <a:picLocks noChangeAspect="1"/>
          </p:cNvPicPr>
          <p:nvPr/>
        </p:nvPicPr>
        <p:blipFill>
          <a:blip r:embed="rId3"/>
          <a:stretch>
            <a:fillRect/>
          </a:stretch>
        </p:blipFill>
        <p:spPr>
          <a:xfrm>
            <a:off x="4282017" y="187207"/>
            <a:ext cx="1765300" cy="584200"/>
          </a:xfrm>
          <a:prstGeom prst="rect">
            <a:avLst/>
          </a:prstGeom>
        </p:spPr>
      </p:pic>
      <p:pic>
        <p:nvPicPr>
          <p:cNvPr id="15" name="Picture 14" descr="Screenshot 2015-05-21 15.41.15.png"/>
          <p:cNvPicPr>
            <a:picLocks noChangeAspect="1"/>
          </p:cNvPicPr>
          <p:nvPr/>
        </p:nvPicPr>
        <p:blipFill>
          <a:blip r:embed="rId4"/>
          <a:stretch>
            <a:fillRect/>
          </a:stretch>
        </p:blipFill>
        <p:spPr>
          <a:xfrm>
            <a:off x="2902873" y="771407"/>
            <a:ext cx="4519572" cy="3844613"/>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Tagxedo Breast Cancer.png"/>
          <p:cNvPicPr>
            <a:picLocks noChangeAspect="1"/>
          </p:cNvPicPr>
          <p:nvPr/>
        </p:nvPicPr>
        <p:blipFill>
          <a:blip r:embed="rId3"/>
          <a:stretch>
            <a:fillRect/>
          </a:stretch>
        </p:blipFill>
        <p:spPr>
          <a:xfrm>
            <a:off x="3996469" y="310443"/>
            <a:ext cx="2268864" cy="4230981"/>
          </a:xfrm>
          <a:prstGeom prst="rect">
            <a:avLst/>
          </a:prstGeom>
        </p:spPr>
      </p:pic>
      <p:pic>
        <p:nvPicPr>
          <p:cNvPr id="5" name="Picture 4" descr="Guitars Tagxedo.jpg"/>
          <p:cNvPicPr>
            <a:picLocks noChangeAspect="1"/>
          </p:cNvPicPr>
          <p:nvPr/>
        </p:nvPicPr>
        <p:blipFill>
          <a:blip r:embed="rId4"/>
          <a:stretch>
            <a:fillRect/>
          </a:stretch>
        </p:blipFill>
        <p:spPr>
          <a:xfrm>
            <a:off x="1957732" y="310443"/>
            <a:ext cx="1643626" cy="4230981"/>
          </a:xfrm>
          <a:prstGeom prst="rect">
            <a:avLst/>
          </a:prstGeom>
        </p:spPr>
      </p:pic>
      <p:pic>
        <p:nvPicPr>
          <p:cNvPr id="7" name="Picture 6" descr="Screenshot 2015-05-21 15.35.09.png"/>
          <p:cNvPicPr>
            <a:picLocks noChangeAspect="1"/>
          </p:cNvPicPr>
          <p:nvPr/>
        </p:nvPicPr>
        <p:blipFill>
          <a:blip r:embed="rId5"/>
          <a:stretch>
            <a:fillRect/>
          </a:stretch>
        </p:blipFill>
        <p:spPr>
          <a:xfrm>
            <a:off x="6447342" y="310443"/>
            <a:ext cx="2574363" cy="4230981"/>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527635" y="205978"/>
            <a:ext cx="1997328" cy="508985"/>
          </a:xfrm>
        </p:spPr>
        <p:txBody>
          <a:bodyPr/>
          <a:lstStyle/>
          <a:p>
            <a:r>
              <a:rPr lang="en-US" dirty="0" smtClean="0"/>
              <a:t>Visual:</a:t>
            </a:r>
            <a:endParaRPr lang="en-US" dirty="0"/>
          </a:p>
        </p:txBody>
      </p:sp>
      <p:pic>
        <p:nvPicPr>
          <p:cNvPr id="4" name="Content Placeholder 3" descr="Screenshot 2015-05-21 13.31.56.png"/>
          <p:cNvPicPr>
            <a:picLocks noGrp="1" noChangeAspect="1"/>
          </p:cNvPicPr>
          <p:nvPr>
            <p:ph idx="1"/>
          </p:nvPr>
        </p:nvPicPr>
        <p:blipFill>
          <a:blip r:embed="rId3"/>
          <a:srcRect t="-18766" b="-18766"/>
          <a:stretch>
            <a:fillRect/>
          </a:stretch>
        </p:blipFill>
        <p:spPr>
          <a:xfrm>
            <a:off x="4327406" y="-131704"/>
            <a:ext cx="2603997" cy="1105346"/>
          </a:xfrm>
        </p:spPr>
      </p:pic>
      <p:pic>
        <p:nvPicPr>
          <p:cNvPr id="5" name="Picture 4" descr="Space easelly.jpg"/>
          <p:cNvPicPr>
            <a:picLocks noChangeAspect="1"/>
          </p:cNvPicPr>
          <p:nvPr/>
        </p:nvPicPr>
        <p:blipFill>
          <a:blip r:embed="rId4"/>
          <a:stretch>
            <a:fillRect/>
          </a:stretch>
        </p:blipFill>
        <p:spPr>
          <a:xfrm>
            <a:off x="2196224" y="846667"/>
            <a:ext cx="3222443" cy="3819407"/>
          </a:xfrm>
          <a:prstGeom prst="rect">
            <a:avLst/>
          </a:prstGeom>
        </p:spPr>
      </p:pic>
      <p:pic>
        <p:nvPicPr>
          <p:cNvPr id="6" name="Picture 5" descr="World cup easelly.jpg"/>
          <p:cNvPicPr>
            <a:picLocks noChangeAspect="1"/>
          </p:cNvPicPr>
          <p:nvPr/>
        </p:nvPicPr>
        <p:blipFill>
          <a:blip r:embed="rId5"/>
          <a:stretch>
            <a:fillRect/>
          </a:stretch>
        </p:blipFill>
        <p:spPr>
          <a:xfrm>
            <a:off x="5775174" y="846667"/>
            <a:ext cx="3077196" cy="3819407"/>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Brain Infographic.jpg"/>
          <p:cNvPicPr>
            <a:picLocks noChangeAspect="1"/>
          </p:cNvPicPr>
          <p:nvPr/>
        </p:nvPicPr>
        <p:blipFill>
          <a:blip r:embed="rId3"/>
          <a:stretch>
            <a:fillRect/>
          </a:stretch>
        </p:blipFill>
        <p:spPr>
          <a:xfrm>
            <a:off x="1960799" y="330933"/>
            <a:ext cx="3344980" cy="4128178"/>
          </a:xfrm>
          <a:prstGeom prst="rect">
            <a:avLst/>
          </a:prstGeom>
        </p:spPr>
      </p:pic>
      <p:pic>
        <p:nvPicPr>
          <p:cNvPr id="6" name="Picture 5" descr="Activism.jpg"/>
          <p:cNvPicPr>
            <a:picLocks noChangeAspect="1"/>
          </p:cNvPicPr>
          <p:nvPr/>
        </p:nvPicPr>
        <p:blipFill>
          <a:blip r:embed="rId4"/>
          <a:stretch>
            <a:fillRect/>
          </a:stretch>
        </p:blipFill>
        <p:spPr>
          <a:xfrm>
            <a:off x="5505663" y="330933"/>
            <a:ext cx="3357740" cy="4128178"/>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527635" y="205978"/>
            <a:ext cx="3050958" cy="574837"/>
          </a:xfrm>
        </p:spPr>
        <p:txBody>
          <a:bodyPr/>
          <a:lstStyle/>
          <a:p>
            <a:r>
              <a:rPr lang="en-US" dirty="0" smtClean="0"/>
              <a:t>Storytelling:</a:t>
            </a:r>
            <a:endParaRPr lang="en-US" dirty="0"/>
          </a:p>
        </p:txBody>
      </p:sp>
      <p:pic>
        <p:nvPicPr>
          <p:cNvPr id="4" name="Content Placeholder 3" descr="Animoto.jpg"/>
          <p:cNvPicPr>
            <a:picLocks noGrp="1" noChangeAspect="1"/>
          </p:cNvPicPr>
          <p:nvPr>
            <p:ph idx="1"/>
          </p:nvPr>
        </p:nvPicPr>
        <p:blipFill>
          <a:blip r:embed="rId3"/>
          <a:srcRect t="-34334" b="-34334"/>
          <a:stretch>
            <a:fillRect/>
          </a:stretch>
        </p:blipFill>
        <p:spPr>
          <a:xfrm>
            <a:off x="5437482" y="-165488"/>
            <a:ext cx="2999108" cy="1332006"/>
          </a:xfrm>
        </p:spPr>
      </p:pic>
      <p:pic>
        <p:nvPicPr>
          <p:cNvPr id="9" name="Picture 8" descr="Screenshot 2015-05-21 15.01.32.png"/>
          <p:cNvPicPr>
            <a:picLocks noChangeAspect="1"/>
          </p:cNvPicPr>
          <p:nvPr/>
        </p:nvPicPr>
        <p:blipFill>
          <a:blip r:embed="rId4"/>
          <a:stretch>
            <a:fillRect/>
          </a:stretch>
        </p:blipFill>
        <p:spPr>
          <a:xfrm>
            <a:off x="1335852" y="780815"/>
            <a:ext cx="4242741" cy="2387456"/>
          </a:xfrm>
          <a:prstGeom prst="rect">
            <a:avLst/>
          </a:prstGeom>
        </p:spPr>
      </p:pic>
      <p:pic>
        <p:nvPicPr>
          <p:cNvPr id="10" name="Picture 9" descr="Screenshot 2015-05-21 15.09.34.png"/>
          <p:cNvPicPr>
            <a:picLocks noChangeAspect="1"/>
          </p:cNvPicPr>
          <p:nvPr/>
        </p:nvPicPr>
        <p:blipFill>
          <a:blip r:embed="rId5"/>
          <a:stretch>
            <a:fillRect/>
          </a:stretch>
        </p:blipFill>
        <p:spPr>
          <a:xfrm>
            <a:off x="4891980" y="2314224"/>
            <a:ext cx="4101502" cy="229551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Screenshot 2015-05-22 10.03.26.png"/>
          <p:cNvPicPr>
            <a:picLocks noChangeAspect="1"/>
          </p:cNvPicPr>
          <p:nvPr/>
        </p:nvPicPr>
        <p:blipFill>
          <a:blip r:embed="rId3"/>
          <a:stretch>
            <a:fillRect/>
          </a:stretch>
        </p:blipFill>
        <p:spPr>
          <a:xfrm>
            <a:off x="762000" y="228140"/>
            <a:ext cx="4816591" cy="2650470"/>
          </a:xfrm>
          <a:prstGeom prst="rect">
            <a:avLst/>
          </a:prstGeom>
        </p:spPr>
      </p:pic>
      <p:pic>
        <p:nvPicPr>
          <p:cNvPr id="10" name="Picture 9" descr="Screenshot 2015-05-21 14.58.18.png"/>
          <p:cNvPicPr>
            <a:picLocks noChangeAspect="1"/>
          </p:cNvPicPr>
          <p:nvPr/>
        </p:nvPicPr>
        <p:blipFill>
          <a:blip r:embed="rId4"/>
          <a:stretch>
            <a:fillRect/>
          </a:stretch>
        </p:blipFill>
        <p:spPr>
          <a:xfrm>
            <a:off x="4506147" y="2034527"/>
            <a:ext cx="4565385" cy="257791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Screenshot 2015-05-22 10.47.53.png"/>
          <p:cNvPicPr>
            <a:picLocks noChangeAspect="1"/>
          </p:cNvPicPr>
          <p:nvPr/>
        </p:nvPicPr>
        <p:blipFill>
          <a:blip r:embed="rId3"/>
          <a:stretch>
            <a:fillRect/>
          </a:stretch>
        </p:blipFill>
        <p:spPr>
          <a:xfrm>
            <a:off x="5036246" y="2173112"/>
            <a:ext cx="3945973" cy="2492964"/>
          </a:xfrm>
          <a:prstGeom prst="rect">
            <a:avLst/>
          </a:prstGeom>
        </p:spPr>
      </p:pic>
      <p:sp>
        <p:nvSpPr>
          <p:cNvPr id="2" name="Title 1"/>
          <p:cNvSpPr>
            <a:spLocks noGrp="1"/>
          </p:cNvSpPr>
          <p:nvPr>
            <p:ph type="title"/>
          </p:nvPr>
        </p:nvSpPr>
        <p:spPr>
          <a:xfrm>
            <a:off x="2527634" y="205979"/>
            <a:ext cx="3060365" cy="612466"/>
          </a:xfrm>
        </p:spPr>
        <p:txBody>
          <a:bodyPr/>
          <a:lstStyle/>
          <a:p>
            <a:r>
              <a:rPr lang="en-US" dirty="0" smtClean="0"/>
              <a:t>Storytelling:</a:t>
            </a:r>
            <a:endParaRPr lang="en-US" dirty="0"/>
          </a:p>
        </p:txBody>
      </p:sp>
      <p:pic>
        <p:nvPicPr>
          <p:cNvPr id="6" name="Content Placeholder 5" descr="Screenshot 2015-05-21 13.50.22.png"/>
          <p:cNvPicPr>
            <a:picLocks noGrp="1" noChangeAspect="1"/>
          </p:cNvPicPr>
          <p:nvPr>
            <p:ph idx="1"/>
          </p:nvPr>
        </p:nvPicPr>
        <p:blipFill>
          <a:blip r:embed="rId4"/>
          <a:srcRect t="-121425" b="-121425"/>
          <a:stretch>
            <a:fillRect/>
          </a:stretch>
        </p:blipFill>
        <p:spPr>
          <a:xfrm>
            <a:off x="5409259" y="-323702"/>
            <a:ext cx="3413034" cy="1672001"/>
          </a:xfrm>
        </p:spPr>
      </p:pic>
      <p:pic>
        <p:nvPicPr>
          <p:cNvPr id="9" name="Picture 8" descr="Screenshot 2015-05-22 10.09.30.png"/>
          <p:cNvPicPr>
            <a:picLocks noChangeAspect="1"/>
          </p:cNvPicPr>
          <p:nvPr/>
        </p:nvPicPr>
        <p:blipFill>
          <a:blip r:embed="rId5"/>
          <a:stretch>
            <a:fillRect/>
          </a:stretch>
        </p:blipFill>
        <p:spPr>
          <a:xfrm>
            <a:off x="1397392" y="813740"/>
            <a:ext cx="3914024" cy="242240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Screenshot 2015-05-22 10.50.16.png"/>
          <p:cNvPicPr>
            <a:picLocks noChangeAspect="1"/>
          </p:cNvPicPr>
          <p:nvPr/>
        </p:nvPicPr>
        <p:blipFill>
          <a:blip r:embed="rId3"/>
          <a:stretch>
            <a:fillRect/>
          </a:stretch>
        </p:blipFill>
        <p:spPr>
          <a:xfrm>
            <a:off x="4491120" y="1929871"/>
            <a:ext cx="4502362" cy="2660946"/>
          </a:xfrm>
          <a:prstGeom prst="rect">
            <a:avLst/>
          </a:prstGeom>
        </p:spPr>
      </p:pic>
      <p:pic>
        <p:nvPicPr>
          <p:cNvPr id="5" name="Picture 4" descr="Screenshot 2015-05-22 10.07.34.png"/>
          <p:cNvPicPr>
            <a:picLocks noChangeAspect="1"/>
          </p:cNvPicPr>
          <p:nvPr/>
        </p:nvPicPr>
        <p:blipFill>
          <a:blip r:embed="rId4"/>
          <a:stretch>
            <a:fillRect/>
          </a:stretch>
        </p:blipFill>
        <p:spPr>
          <a:xfrm>
            <a:off x="1473092" y="150519"/>
            <a:ext cx="3936167" cy="2615259"/>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creenshot 2015-05-21 15.18.41.png"/>
          <p:cNvPicPr>
            <a:picLocks noChangeAspect="1"/>
          </p:cNvPicPr>
          <p:nvPr/>
        </p:nvPicPr>
        <p:blipFill>
          <a:blip r:embed="rId3"/>
          <a:stretch>
            <a:fillRect/>
          </a:stretch>
        </p:blipFill>
        <p:spPr>
          <a:xfrm>
            <a:off x="2527633" y="667925"/>
            <a:ext cx="3050959" cy="4043367"/>
          </a:xfrm>
          <a:prstGeom prst="rect">
            <a:avLst/>
          </a:prstGeom>
        </p:spPr>
      </p:pic>
      <p:sp>
        <p:nvSpPr>
          <p:cNvPr id="2" name="Title 1"/>
          <p:cNvSpPr>
            <a:spLocks noGrp="1"/>
          </p:cNvSpPr>
          <p:nvPr>
            <p:ph type="title"/>
          </p:nvPr>
        </p:nvSpPr>
        <p:spPr>
          <a:xfrm>
            <a:off x="2527634" y="205979"/>
            <a:ext cx="4189255" cy="612466"/>
          </a:xfrm>
        </p:spPr>
        <p:txBody>
          <a:bodyPr/>
          <a:lstStyle/>
          <a:p>
            <a:r>
              <a:rPr lang="en-US" dirty="0" smtClean="0"/>
              <a:t>Digital Portfolio:</a:t>
            </a:r>
            <a:br>
              <a:rPr lang="en-US" dirty="0" smtClean="0"/>
            </a:br>
            <a:endParaRPr lang="en-US" dirty="0"/>
          </a:p>
        </p:txBody>
      </p:sp>
      <p:pic>
        <p:nvPicPr>
          <p:cNvPr id="4" name="Content Placeholder 3" descr="weebly.jpeg"/>
          <p:cNvPicPr>
            <a:picLocks noGrp="1" noChangeAspect="1"/>
          </p:cNvPicPr>
          <p:nvPr>
            <p:ph idx="1"/>
          </p:nvPr>
        </p:nvPicPr>
        <p:blipFill>
          <a:blip r:embed="rId4"/>
          <a:srcRect l="-6998" r="-6998"/>
          <a:stretch>
            <a:fillRect/>
          </a:stretch>
        </p:blipFill>
        <p:spPr>
          <a:xfrm>
            <a:off x="6208889" y="0"/>
            <a:ext cx="2359404" cy="1037855"/>
          </a:xfrm>
        </p:spPr>
      </p:pic>
      <p:pic>
        <p:nvPicPr>
          <p:cNvPr id="6" name="Picture 5" descr="Screenshot 2015-05-22 10.56.01.png"/>
          <p:cNvPicPr>
            <a:picLocks noChangeAspect="1"/>
          </p:cNvPicPr>
          <p:nvPr/>
        </p:nvPicPr>
        <p:blipFill>
          <a:blip r:embed="rId5"/>
          <a:stretch>
            <a:fillRect/>
          </a:stretch>
        </p:blipFill>
        <p:spPr>
          <a:xfrm>
            <a:off x="5702652" y="818445"/>
            <a:ext cx="2865641" cy="3838221"/>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050815" y="205978"/>
            <a:ext cx="6771480" cy="1145381"/>
          </a:xfrm>
        </p:spPr>
        <p:txBody>
          <a:bodyPr/>
          <a:lstStyle/>
          <a:p>
            <a:pPr algn="ctr"/>
            <a:r>
              <a:rPr lang="en-US" dirty="0" smtClean="0"/>
              <a:t>9 Web Tools in 5</a:t>
            </a:r>
            <a:br>
              <a:rPr lang="en-US" dirty="0" smtClean="0"/>
            </a:br>
            <a:r>
              <a:rPr lang="en-US" sz="2400" dirty="0" smtClean="0"/>
              <a:t>Kimberly Moore</a:t>
            </a:r>
            <a:br>
              <a:rPr lang="en-US" sz="2400" dirty="0" smtClean="0"/>
            </a:br>
            <a:r>
              <a:rPr lang="en-US" sz="2400" dirty="0" smtClean="0"/>
              <a:t>All Saints’ Episcopal School, Fort Worth</a:t>
            </a:r>
            <a:br>
              <a:rPr lang="en-US" sz="2400" dirty="0" smtClean="0"/>
            </a:br>
            <a:r>
              <a:rPr lang="en-US" sz="2400" dirty="0" smtClean="0"/>
              <a:t>Head Librarian/Web 2.0 Research Teacher </a:t>
            </a:r>
            <a:endParaRPr lang="en-US" sz="2400" dirty="0"/>
          </a:p>
        </p:txBody>
      </p:sp>
      <p:pic>
        <p:nvPicPr>
          <p:cNvPr id="8" name="Content Placeholder 7" descr="My avatar with wand.gif"/>
          <p:cNvPicPr>
            <a:picLocks noGrp="1" noChangeAspect="1"/>
          </p:cNvPicPr>
          <p:nvPr>
            <p:ph idx="1"/>
          </p:nvPr>
        </p:nvPicPr>
        <p:blipFill>
          <a:blip r:embed="rId3"/>
          <a:srcRect l="-52085" r="-52085"/>
          <a:stretch>
            <a:fillRect/>
          </a:stretch>
        </p:blipFill>
        <p:spPr>
          <a:xfrm>
            <a:off x="1928519" y="1843851"/>
            <a:ext cx="5786375" cy="2834669"/>
          </a:xfrm>
        </p:spPr>
      </p:pic>
      <p:sp>
        <p:nvSpPr>
          <p:cNvPr id="9" name="TextBox 8"/>
          <p:cNvSpPr txBox="1"/>
          <p:nvPr/>
        </p:nvSpPr>
        <p:spPr>
          <a:xfrm>
            <a:off x="6631403" y="4092222"/>
            <a:ext cx="1870036" cy="369332"/>
          </a:xfrm>
          <a:prstGeom prst="rect">
            <a:avLst/>
          </a:prstGeom>
          <a:noFill/>
        </p:spPr>
        <p:txBody>
          <a:bodyPr wrap="none" rtlCol="0">
            <a:spAutoFit/>
          </a:bodyPr>
          <a:lstStyle/>
          <a:p>
            <a:r>
              <a:rPr lang="en-US" b="1" dirty="0" smtClean="0">
                <a:solidFill>
                  <a:schemeClr val="tx2">
                    <a:lumMod val="50000"/>
                  </a:schemeClr>
                </a:solidFill>
              </a:rPr>
              <a:t>@</a:t>
            </a:r>
            <a:r>
              <a:rPr lang="en-US" b="1" dirty="0" err="1" smtClean="0">
                <a:solidFill>
                  <a:schemeClr val="tx2">
                    <a:lumMod val="50000"/>
                  </a:schemeClr>
                </a:solidFill>
              </a:rPr>
              <a:t>kimthelibrarian</a:t>
            </a:r>
            <a:endParaRPr lang="en-US" b="1" dirty="0">
              <a:solidFill>
                <a:schemeClr val="tx2">
                  <a:lumMod val="50000"/>
                </a:scheme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581755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creenshot 2015-05-21 15.19.51.png"/>
          <p:cNvPicPr>
            <a:picLocks noChangeAspect="1"/>
          </p:cNvPicPr>
          <p:nvPr/>
        </p:nvPicPr>
        <p:blipFill>
          <a:blip r:embed="rId3"/>
          <a:stretch>
            <a:fillRect/>
          </a:stretch>
        </p:blipFill>
        <p:spPr>
          <a:xfrm>
            <a:off x="1881141" y="319852"/>
            <a:ext cx="3424637" cy="4287426"/>
          </a:xfrm>
          <a:prstGeom prst="rect">
            <a:avLst/>
          </a:prstGeom>
        </p:spPr>
      </p:pic>
      <p:pic>
        <p:nvPicPr>
          <p:cNvPr id="7" name="Picture 6" descr="Screenshot 2015-05-21 15.21.13.png"/>
          <p:cNvPicPr>
            <a:picLocks noChangeAspect="1"/>
          </p:cNvPicPr>
          <p:nvPr/>
        </p:nvPicPr>
        <p:blipFill>
          <a:blip r:embed="rId4"/>
          <a:stretch>
            <a:fillRect/>
          </a:stretch>
        </p:blipFill>
        <p:spPr>
          <a:xfrm>
            <a:off x="5531557" y="319852"/>
            <a:ext cx="3414888" cy="4287426"/>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descr="Blackboard Coursesites.jpeg"/>
          <p:cNvPicPr>
            <a:picLocks noGrp="1" noChangeAspect="1"/>
          </p:cNvPicPr>
          <p:nvPr>
            <p:ph idx="1"/>
          </p:nvPr>
        </p:nvPicPr>
        <p:blipFill>
          <a:blip r:embed="rId3"/>
          <a:srcRect t="-32614" b="-32614"/>
          <a:stretch>
            <a:fillRect/>
          </a:stretch>
        </p:blipFill>
        <p:spPr>
          <a:xfrm>
            <a:off x="5312227" y="-248243"/>
            <a:ext cx="2919253" cy="1342542"/>
          </a:xfrm>
        </p:spPr>
      </p:pic>
      <p:sp>
        <p:nvSpPr>
          <p:cNvPr id="2" name="Title 1"/>
          <p:cNvSpPr>
            <a:spLocks noGrp="1"/>
          </p:cNvSpPr>
          <p:nvPr>
            <p:ph type="title"/>
          </p:nvPr>
        </p:nvSpPr>
        <p:spPr>
          <a:xfrm>
            <a:off x="2527635" y="205978"/>
            <a:ext cx="3013328" cy="565429"/>
          </a:xfrm>
        </p:spPr>
        <p:txBody>
          <a:bodyPr/>
          <a:lstStyle/>
          <a:p>
            <a:r>
              <a:rPr lang="en-US" dirty="0" smtClean="0"/>
              <a:t>#10 Bonus!</a:t>
            </a:r>
            <a:br>
              <a:rPr lang="en-US" dirty="0" smtClean="0"/>
            </a:br>
            <a:endParaRPr lang="en-US" dirty="0"/>
          </a:p>
        </p:txBody>
      </p:sp>
      <p:pic>
        <p:nvPicPr>
          <p:cNvPr id="6" name="Picture 5" descr="Screenshot 2015-05-21 16.16.09.png"/>
          <p:cNvPicPr>
            <a:picLocks noChangeAspect="1"/>
          </p:cNvPicPr>
          <p:nvPr/>
        </p:nvPicPr>
        <p:blipFill>
          <a:blip r:embed="rId4"/>
          <a:stretch>
            <a:fillRect/>
          </a:stretch>
        </p:blipFill>
        <p:spPr>
          <a:xfrm>
            <a:off x="1448741" y="882263"/>
            <a:ext cx="7539277" cy="309707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304815" y="205978"/>
            <a:ext cx="6517480" cy="1145381"/>
          </a:xfrm>
        </p:spPr>
        <p:txBody>
          <a:bodyPr/>
          <a:lstStyle/>
          <a:p>
            <a:pPr algn="ctr"/>
            <a:r>
              <a:rPr lang="en-US" sz="3600" dirty="0" smtClean="0"/>
              <a:t>Web 2.0: Interactive Technologies and Research</a:t>
            </a:r>
            <a:endParaRPr lang="en-US" sz="3600" dirty="0"/>
          </a:p>
        </p:txBody>
      </p:sp>
      <p:pic>
        <p:nvPicPr>
          <p:cNvPr id="4" name="Content Placeholder 5" descr="3A Class pic.jpg"/>
          <p:cNvPicPr>
            <a:picLocks noChangeAspect="1"/>
          </p:cNvPicPr>
          <p:nvPr/>
        </p:nvPicPr>
        <p:blipFill>
          <a:blip r:embed="rId3"/>
          <a:srcRect l="-26237" r="-26237"/>
          <a:stretch>
            <a:fillRect/>
          </a:stretch>
        </p:blipFill>
        <p:spPr>
          <a:xfrm>
            <a:off x="1613436" y="1153804"/>
            <a:ext cx="7208859" cy="353152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Presentation: </a:t>
            </a:r>
            <a:r>
              <a:rPr lang="en-US" dirty="0" err="1" smtClean="0"/>
              <a:t>Voki</a:t>
            </a:r>
            <a:endParaRPr lang="en-US" dirty="0"/>
          </a:p>
        </p:txBody>
      </p:sp>
      <p:pic>
        <p:nvPicPr>
          <p:cNvPr id="9" name="Picture 8" descr="Screenshot 2015-05-21 11.25.22.png"/>
          <p:cNvPicPr>
            <a:picLocks noChangeAspect="1"/>
          </p:cNvPicPr>
          <p:nvPr/>
        </p:nvPicPr>
        <p:blipFill>
          <a:blip r:embed="rId3"/>
          <a:stretch>
            <a:fillRect/>
          </a:stretch>
        </p:blipFill>
        <p:spPr>
          <a:xfrm>
            <a:off x="5940340" y="715197"/>
            <a:ext cx="1643867" cy="2084681"/>
          </a:xfrm>
          <a:prstGeom prst="rect">
            <a:avLst/>
          </a:prstGeom>
        </p:spPr>
      </p:pic>
      <p:pic>
        <p:nvPicPr>
          <p:cNvPr id="11" name="Picture 10" descr="Screenshot 2015-05-21 12.43.03.png"/>
          <p:cNvPicPr>
            <a:picLocks noChangeAspect="1"/>
          </p:cNvPicPr>
          <p:nvPr/>
        </p:nvPicPr>
        <p:blipFill>
          <a:blip r:embed="rId4"/>
          <a:stretch>
            <a:fillRect/>
          </a:stretch>
        </p:blipFill>
        <p:spPr>
          <a:xfrm>
            <a:off x="3115110" y="715197"/>
            <a:ext cx="1678454" cy="2075508"/>
          </a:xfrm>
          <a:prstGeom prst="rect">
            <a:avLst/>
          </a:prstGeom>
        </p:spPr>
      </p:pic>
      <p:pic>
        <p:nvPicPr>
          <p:cNvPr id="12" name="Picture 11" descr="Screenshot 2015-05-21 12.47.34.png"/>
          <p:cNvPicPr>
            <a:picLocks noChangeAspect="1"/>
          </p:cNvPicPr>
          <p:nvPr/>
        </p:nvPicPr>
        <p:blipFill>
          <a:blip r:embed="rId5"/>
          <a:stretch>
            <a:fillRect/>
          </a:stretch>
        </p:blipFill>
        <p:spPr>
          <a:xfrm>
            <a:off x="7312380" y="2432556"/>
            <a:ext cx="1490711" cy="2079442"/>
          </a:xfrm>
          <a:prstGeom prst="rect">
            <a:avLst/>
          </a:prstGeom>
        </p:spPr>
      </p:pic>
      <p:pic>
        <p:nvPicPr>
          <p:cNvPr id="8" name="Picture 7" descr="Screenshot 2015-05-21 11.24.08.png"/>
          <p:cNvPicPr>
            <a:picLocks noChangeAspect="1"/>
          </p:cNvPicPr>
          <p:nvPr/>
        </p:nvPicPr>
        <p:blipFill>
          <a:blip r:embed="rId6"/>
          <a:stretch>
            <a:fillRect/>
          </a:stretch>
        </p:blipFill>
        <p:spPr>
          <a:xfrm>
            <a:off x="4671268" y="2432556"/>
            <a:ext cx="1595762" cy="2097381"/>
          </a:xfrm>
          <a:prstGeom prst="rect">
            <a:avLst/>
          </a:prstGeom>
        </p:spPr>
      </p:pic>
      <p:pic>
        <p:nvPicPr>
          <p:cNvPr id="10" name="Picture 9" descr="Screenshot 2015-05-21 12.44.29.png"/>
          <p:cNvPicPr>
            <a:picLocks noChangeAspect="1"/>
          </p:cNvPicPr>
          <p:nvPr/>
        </p:nvPicPr>
        <p:blipFill>
          <a:blip r:embed="rId7"/>
          <a:stretch>
            <a:fillRect/>
          </a:stretch>
        </p:blipFill>
        <p:spPr>
          <a:xfrm>
            <a:off x="1950335" y="2432556"/>
            <a:ext cx="1566524" cy="20944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527635" y="205979"/>
            <a:ext cx="6294660" cy="692208"/>
          </a:xfrm>
        </p:spPr>
        <p:txBody>
          <a:bodyPr/>
          <a:lstStyle/>
          <a:p>
            <a:r>
              <a:rPr lang="en-US" dirty="0" smtClean="0"/>
              <a:t>   Brainstorm: </a:t>
            </a:r>
            <a:br>
              <a:rPr lang="en-US" dirty="0" smtClean="0"/>
            </a:br>
            <a:endParaRPr lang="en-US" dirty="0"/>
          </a:p>
        </p:txBody>
      </p:sp>
      <p:pic>
        <p:nvPicPr>
          <p:cNvPr id="15" name="Content Placeholder 14" descr="Mindomo.jpeg"/>
          <p:cNvPicPr>
            <a:picLocks noGrp="1" noChangeAspect="1"/>
          </p:cNvPicPr>
          <p:nvPr>
            <p:ph idx="1"/>
          </p:nvPr>
        </p:nvPicPr>
        <p:blipFill>
          <a:blip r:embed="rId3"/>
          <a:srcRect t="-45625" b="-45625"/>
          <a:stretch>
            <a:fillRect/>
          </a:stretch>
        </p:blipFill>
        <p:spPr>
          <a:xfrm>
            <a:off x="5794962" y="-74756"/>
            <a:ext cx="2603997" cy="1090756"/>
          </a:xfrm>
        </p:spPr>
      </p:pic>
      <p:pic>
        <p:nvPicPr>
          <p:cNvPr id="18" name="Picture 17" descr="Mindomo_wind_energy_map2.jpg"/>
          <p:cNvPicPr>
            <a:picLocks noChangeAspect="1"/>
          </p:cNvPicPr>
          <p:nvPr/>
        </p:nvPicPr>
        <p:blipFill>
          <a:blip r:embed="rId4"/>
          <a:stretch>
            <a:fillRect/>
          </a:stretch>
        </p:blipFill>
        <p:spPr>
          <a:xfrm>
            <a:off x="2869260" y="772942"/>
            <a:ext cx="5498628" cy="3852929"/>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Content Placeholder 11" descr="11037580_929765863752224_7609834993072902876_o.png"/>
          <p:cNvPicPr>
            <a:picLocks noGrp="1" noChangeAspect="1"/>
          </p:cNvPicPr>
          <p:nvPr>
            <p:ph idx="1"/>
          </p:nvPr>
        </p:nvPicPr>
        <p:blipFill>
          <a:blip r:embed="rId3"/>
          <a:srcRect l="-6120" r="-6120"/>
          <a:stretch>
            <a:fillRect/>
          </a:stretch>
        </p:blipFill>
        <p:spPr>
          <a:xfrm>
            <a:off x="1589853" y="150519"/>
            <a:ext cx="7554148" cy="4195703"/>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a:t>
            </a:r>
            <a:endParaRPr lang="en-US" dirty="0"/>
          </a:p>
        </p:txBody>
      </p:sp>
      <p:pic>
        <p:nvPicPr>
          <p:cNvPr id="8" name="Picture 7" descr="Screenshot 2015-05-21 16.03.07.png"/>
          <p:cNvPicPr>
            <a:picLocks noChangeAspect="1"/>
          </p:cNvPicPr>
          <p:nvPr/>
        </p:nvPicPr>
        <p:blipFill>
          <a:blip r:embed="rId3"/>
          <a:stretch>
            <a:fillRect/>
          </a:stretch>
        </p:blipFill>
        <p:spPr>
          <a:xfrm>
            <a:off x="5546531" y="686741"/>
            <a:ext cx="2941772" cy="3999389"/>
          </a:xfrm>
          <a:prstGeom prst="rect">
            <a:avLst/>
          </a:prstGeom>
        </p:spPr>
      </p:pic>
      <p:pic>
        <p:nvPicPr>
          <p:cNvPr id="6" name="Picture 5" descr="Glogster.jpeg"/>
          <p:cNvPicPr>
            <a:picLocks noChangeAspect="1"/>
          </p:cNvPicPr>
          <p:nvPr/>
        </p:nvPicPr>
        <p:blipFill>
          <a:blip r:embed="rId4"/>
          <a:stretch>
            <a:fillRect/>
          </a:stretch>
        </p:blipFill>
        <p:spPr>
          <a:xfrm>
            <a:off x="5731933" y="205978"/>
            <a:ext cx="2997200" cy="812800"/>
          </a:xfrm>
          <a:prstGeom prst="rect">
            <a:avLst/>
          </a:prstGeom>
        </p:spPr>
      </p:pic>
      <p:pic>
        <p:nvPicPr>
          <p:cNvPr id="10" name="Picture 9" descr="Screenshot 2015-05-22 11.50.17.png"/>
          <p:cNvPicPr>
            <a:picLocks noChangeAspect="1"/>
          </p:cNvPicPr>
          <p:nvPr/>
        </p:nvPicPr>
        <p:blipFill>
          <a:blip r:embed="rId5"/>
          <a:stretch>
            <a:fillRect/>
          </a:stretch>
        </p:blipFill>
        <p:spPr>
          <a:xfrm>
            <a:off x="2292117" y="686741"/>
            <a:ext cx="2969446" cy="3999389"/>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shot 2015-05-21 13.10.40.png"/>
          <p:cNvPicPr>
            <a:picLocks noChangeAspect="1"/>
          </p:cNvPicPr>
          <p:nvPr/>
        </p:nvPicPr>
        <p:blipFill>
          <a:blip r:embed="rId3"/>
          <a:stretch>
            <a:fillRect/>
          </a:stretch>
        </p:blipFill>
        <p:spPr>
          <a:xfrm>
            <a:off x="1902505" y="112891"/>
            <a:ext cx="3194358" cy="4506148"/>
          </a:xfrm>
          <a:prstGeom prst="rect">
            <a:avLst/>
          </a:prstGeom>
        </p:spPr>
      </p:pic>
      <p:pic>
        <p:nvPicPr>
          <p:cNvPr id="5" name="Picture 4" descr="Screenshot 2015-05-21 13.16.08.png"/>
          <p:cNvPicPr>
            <a:picLocks noChangeAspect="1"/>
          </p:cNvPicPr>
          <p:nvPr/>
        </p:nvPicPr>
        <p:blipFill>
          <a:blip r:embed="rId4"/>
          <a:stretch>
            <a:fillRect/>
          </a:stretch>
        </p:blipFill>
        <p:spPr>
          <a:xfrm>
            <a:off x="5615341" y="112890"/>
            <a:ext cx="3333040" cy="4506149"/>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333037" y="164137"/>
            <a:ext cx="3706519" cy="593652"/>
          </a:xfrm>
        </p:spPr>
        <p:txBody>
          <a:bodyPr/>
          <a:lstStyle/>
          <a:p>
            <a:r>
              <a:rPr lang="en-US" dirty="0" smtClean="0"/>
              <a:t>Presentation:</a:t>
            </a:r>
            <a:endParaRPr lang="en-US" dirty="0"/>
          </a:p>
        </p:txBody>
      </p:sp>
      <p:pic>
        <p:nvPicPr>
          <p:cNvPr id="6" name="Content Placeholder 5" descr="Screenshot 2015-05-21 13.33.16.png"/>
          <p:cNvPicPr>
            <a:picLocks noGrp="1" noChangeAspect="1"/>
          </p:cNvPicPr>
          <p:nvPr>
            <p:ph idx="1"/>
          </p:nvPr>
        </p:nvPicPr>
        <p:blipFill>
          <a:blip r:embed="rId3"/>
          <a:srcRect t="-96456" b="-96456"/>
          <a:stretch>
            <a:fillRect/>
          </a:stretch>
        </p:blipFill>
        <p:spPr>
          <a:xfrm>
            <a:off x="5547333" y="-366888"/>
            <a:ext cx="3158329" cy="1547224"/>
          </a:xfrm>
        </p:spPr>
      </p:pic>
      <p:pic>
        <p:nvPicPr>
          <p:cNvPr id="9" name="Picture 8" descr="Screenshot 2015-05-21 15.46.11.png"/>
          <p:cNvPicPr>
            <a:picLocks noChangeAspect="1"/>
          </p:cNvPicPr>
          <p:nvPr/>
        </p:nvPicPr>
        <p:blipFill>
          <a:blip r:embed="rId4"/>
          <a:stretch>
            <a:fillRect/>
          </a:stretch>
        </p:blipFill>
        <p:spPr>
          <a:xfrm>
            <a:off x="1573064" y="757789"/>
            <a:ext cx="3974269" cy="2340894"/>
          </a:xfrm>
          <a:prstGeom prst="rect">
            <a:avLst/>
          </a:prstGeom>
        </p:spPr>
      </p:pic>
      <p:pic>
        <p:nvPicPr>
          <p:cNvPr id="7" name="Picture 6" descr="Screenshot 2015-05-21 15.51.07.png"/>
          <p:cNvPicPr>
            <a:picLocks noChangeAspect="1"/>
          </p:cNvPicPr>
          <p:nvPr/>
        </p:nvPicPr>
        <p:blipFill>
          <a:blip r:embed="rId5"/>
          <a:stretch>
            <a:fillRect/>
          </a:stretch>
        </p:blipFill>
        <p:spPr>
          <a:xfrm>
            <a:off x="4768481" y="2193853"/>
            <a:ext cx="4201553" cy="2434591"/>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52319</TotalTime>
  <Words>1451</Words>
  <Application>Microsoft Macintosh PowerPoint</Application>
  <PresentationFormat>On-screen Show (16:9)</PresentationFormat>
  <Paragraphs>63</Paragraphs>
  <Slides>21</Slides>
  <Notes>20</Notes>
  <HiddenSlides>0</HiddenSlides>
  <MMClips>0</MMClips>
  <ScaleCrop>false</ScaleCrop>
  <HeadingPairs>
    <vt:vector size="4" baseType="variant">
      <vt:variant>
        <vt:lpstr>Design Template</vt:lpstr>
      </vt:variant>
      <vt:variant>
        <vt:i4>1</vt:i4>
      </vt:variant>
      <vt:variant>
        <vt:lpstr>Slide Titles</vt:lpstr>
      </vt:variant>
      <vt:variant>
        <vt:i4>21</vt:i4>
      </vt:variant>
    </vt:vector>
  </HeadingPairs>
  <TitlesOfParts>
    <vt:vector size="22" baseType="lpstr">
      <vt:lpstr>Office Theme</vt:lpstr>
      <vt:lpstr>Slide 1</vt:lpstr>
      <vt:lpstr>9 Web Tools in 5 Kimberly Moore All Saints’ Episcopal School, Fort Worth Head Librarian/Web 2.0 Research Teacher </vt:lpstr>
      <vt:lpstr>Web 2.0: Interactive Technologies and Research</vt:lpstr>
      <vt:lpstr>  Presentation: Voki</vt:lpstr>
      <vt:lpstr>   Brainstorm:  </vt:lpstr>
      <vt:lpstr>Slide 6</vt:lpstr>
      <vt:lpstr>Presentation:</vt:lpstr>
      <vt:lpstr>Slide 8</vt:lpstr>
      <vt:lpstr>Presentation:</vt:lpstr>
      <vt:lpstr>Slide 10</vt:lpstr>
      <vt:lpstr>Visual:</vt:lpstr>
      <vt:lpstr>Slide 12</vt:lpstr>
      <vt:lpstr>Visual:</vt:lpstr>
      <vt:lpstr>Slide 14</vt:lpstr>
      <vt:lpstr>Storytelling:</vt:lpstr>
      <vt:lpstr>Slide 16</vt:lpstr>
      <vt:lpstr>Storytelling:</vt:lpstr>
      <vt:lpstr>Slide 18</vt:lpstr>
      <vt:lpstr>Digital Portfolio: </vt:lpstr>
      <vt:lpstr>Slide 20</vt:lpstr>
      <vt:lpstr>#10 Bonus! </vt:lpstr>
    </vt:vector>
  </TitlesOfParts>
  <Company>Global Exploitations,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The Man</dc:creator>
  <cp:lastModifiedBy>Kim Moore</cp:lastModifiedBy>
  <cp:revision>58</cp:revision>
  <dcterms:created xsi:type="dcterms:W3CDTF">2015-06-02T00:16:01Z</dcterms:created>
  <dcterms:modified xsi:type="dcterms:W3CDTF">2015-06-29T19:29:30Z</dcterms:modified>
</cp:coreProperties>
</file>